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8"/>
  </p:notesMasterIdLst>
  <p:sldIdLst>
    <p:sldId id="307" r:id="rId2"/>
    <p:sldId id="304" r:id="rId3"/>
    <p:sldId id="314" r:id="rId4"/>
    <p:sldId id="260" r:id="rId5"/>
    <p:sldId id="318" r:id="rId6"/>
    <p:sldId id="319" r:id="rId7"/>
    <p:sldId id="320" r:id="rId8"/>
    <p:sldId id="341" r:id="rId9"/>
    <p:sldId id="321" r:id="rId10"/>
    <p:sldId id="322" r:id="rId11"/>
    <p:sldId id="263" r:id="rId12"/>
    <p:sldId id="328" r:id="rId13"/>
    <p:sldId id="324" r:id="rId14"/>
    <p:sldId id="325" r:id="rId15"/>
    <p:sldId id="333" r:id="rId16"/>
    <p:sldId id="316" r:id="rId17"/>
    <p:sldId id="329" r:id="rId18"/>
    <p:sldId id="330" r:id="rId19"/>
    <p:sldId id="331" r:id="rId20"/>
    <p:sldId id="336" r:id="rId21"/>
    <p:sldId id="332" r:id="rId22"/>
    <p:sldId id="335" r:id="rId23"/>
    <p:sldId id="337" r:id="rId24"/>
    <p:sldId id="338" r:id="rId25"/>
    <p:sldId id="339" r:id="rId26"/>
    <p:sldId id="340" r:id="rId27"/>
  </p:sldIdLst>
  <p:sldSz cx="9144000" cy="5143500" type="screen16x9"/>
  <p:notesSz cx="6858000" cy="9144000"/>
  <p:embeddedFontLst>
    <p:embeddedFont>
      <p:font typeface="Abril Fatface" panose="020B0604020202020204" charset="0"/>
      <p:regular r:id="rId29"/>
    </p:embeddedFont>
    <p:embeddedFont>
      <p:font typeface="Oxygen Light" panose="02000303000000000000" pitchFamily="2" charset="0"/>
      <p:regular r:id="rId30"/>
      <p:bold r:id="rId31"/>
    </p:embeddedFont>
    <p:embeddedFont>
      <p:font typeface="Quicksand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57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9266"/>
    <a:srgbClr val="D24141"/>
    <a:srgbClr val="14725D"/>
    <a:srgbClr val="508746"/>
    <a:srgbClr val="657C2B"/>
    <a:srgbClr val="5F72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B89672-717D-4DC0-B536-60F30784284E}" v="206" dt="2021-12-16T06:41:16.813"/>
    <p1510:client id="{E5A4F512-03BB-482A-9657-5E2D2AF2D38E}" v="6" dt="2021-12-16T08:27:37.008"/>
  </p1510:revLst>
</p1510:revInfo>
</file>

<file path=ppt/tableStyles.xml><?xml version="1.0" encoding="utf-8"?>
<a:tblStyleLst xmlns:a="http://schemas.openxmlformats.org/drawingml/2006/main" def="{6BE5856A-2D63-4DE5-A48D-9A21B11494E9}">
  <a:tblStyle styleId="{6BE5856A-2D63-4DE5-A48D-9A21B11494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3" d="100"/>
          <a:sy n="133" d="100"/>
        </p:scale>
        <p:origin x="1866" y="120"/>
      </p:cViewPr>
      <p:guideLst>
        <p:guide orient="horz" pos="285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❤❤❤ ." userId="2fabe7c117f48856" providerId="LiveId" clId="{E5A4F512-03BB-482A-9657-5E2D2AF2D38E}"/>
    <pc:docChg chg="undo redo custSel addSld modSld sldOrd">
      <pc:chgData name="❤❤❤ ." userId="2fabe7c117f48856" providerId="LiveId" clId="{E5A4F512-03BB-482A-9657-5E2D2AF2D38E}" dt="2021-12-16T08:41:14.551" v="217" actId="20577"/>
      <pc:docMkLst>
        <pc:docMk/>
      </pc:docMkLst>
      <pc:sldChg chg="modTransition">
        <pc:chgData name="❤❤❤ ." userId="2fabe7c117f48856" providerId="LiveId" clId="{E5A4F512-03BB-482A-9657-5E2D2AF2D38E}" dt="2021-12-16T07:31:53.182" v="128"/>
        <pc:sldMkLst>
          <pc:docMk/>
          <pc:sldMk cId="0" sldId="260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0" sldId="263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2986874960" sldId="304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43311724" sldId="307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2062723022" sldId="314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1985647775" sldId="316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803975919" sldId="318"/>
        </pc:sldMkLst>
      </pc:sldChg>
      <pc:sldChg chg="modSp mod modTransition">
        <pc:chgData name="❤❤❤ ." userId="2fabe7c117f48856" providerId="LiveId" clId="{E5A4F512-03BB-482A-9657-5E2D2AF2D38E}" dt="2021-12-16T07:31:53.182" v="128"/>
        <pc:sldMkLst>
          <pc:docMk/>
          <pc:sldMk cId="1650473663" sldId="319"/>
        </pc:sldMkLst>
        <pc:graphicFrameChg chg="modGraphic">
          <ac:chgData name="❤❤❤ ." userId="2fabe7c117f48856" providerId="LiveId" clId="{E5A4F512-03BB-482A-9657-5E2D2AF2D38E}" dt="2021-12-16T07:15:50.999" v="0" actId="13926"/>
          <ac:graphicFrameMkLst>
            <pc:docMk/>
            <pc:sldMk cId="1650473663" sldId="319"/>
            <ac:graphicFrameMk id="11" creationId="{E5CEF36F-B719-4291-9EE9-1969EE7C4F6D}"/>
          </ac:graphicFrameMkLst>
        </pc:graphicFrameChg>
      </pc:sldChg>
      <pc:sldChg chg="modSp mod modTransition">
        <pc:chgData name="❤❤❤ ." userId="2fabe7c117f48856" providerId="LiveId" clId="{E5A4F512-03BB-482A-9657-5E2D2AF2D38E}" dt="2021-12-16T07:31:53.182" v="128"/>
        <pc:sldMkLst>
          <pc:docMk/>
          <pc:sldMk cId="877477062" sldId="320"/>
        </pc:sldMkLst>
        <pc:spChg chg="mod">
          <ac:chgData name="❤❤❤ ." userId="2fabe7c117f48856" providerId="LiveId" clId="{E5A4F512-03BB-482A-9657-5E2D2AF2D38E}" dt="2021-12-16T07:25:31.436" v="126" actId="115"/>
          <ac:spMkLst>
            <pc:docMk/>
            <pc:sldMk cId="877477062" sldId="320"/>
            <ac:spMk id="8" creationId="{4B5BABCA-1B5F-47C7-A24B-EE54D8E80FB1}"/>
          </ac:spMkLst>
        </pc:spChg>
      </pc:sldChg>
      <pc:sldChg chg="addSp delSp modSp mod modTransition">
        <pc:chgData name="❤❤❤ ." userId="2fabe7c117f48856" providerId="LiveId" clId="{E5A4F512-03BB-482A-9657-5E2D2AF2D38E}" dt="2021-12-16T07:31:53.182" v="128"/>
        <pc:sldMkLst>
          <pc:docMk/>
          <pc:sldMk cId="2991414684" sldId="321"/>
        </pc:sldMkLst>
        <pc:spChg chg="add del mod">
          <ac:chgData name="❤❤❤ ." userId="2fabe7c117f48856" providerId="LiveId" clId="{E5A4F512-03BB-482A-9657-5E2D2AF2D38E}" dt="2021-12-16T07:19:46.610" v="80" actId="478"/>
          <ac:spMkLst>
            <pc:docMk/>
            <pc:sldMk cId="2991414684" sldId="321"/>
            <ac:spMk id="2" creationId="{8AC411D8-D42D-474E-97E0-4605912E3066}"/>
          </ac:spMkLst>
        </pc:spChg>
        <pc:spChg chg="add mod">
          <ac:chgData name="❤❤❤ ." userId="2fabe7c117f48856" providerId="LiveId" clId="{E5A4F512-03BB-482A-9657-5E2D2AF2D38E}" dt="2021-12-16T07:21:36.114" v="120" actId="207"/>
          <ac:spMkLst>
            <pc:docMk/>
            <pc:sldMk cId="2991414684" sldId="321"/>
            <ac:spMk id="3" creationId="{0D1E5DEF-16BB-4545-A1AA-4E5403F9837F}"/>
          </ac:spMkLst>
        </pc:spChg>
        <pc:spChg chg="add mod">
          <ac:chgData name="❤❤❤ ." userId="2fabe7c117f48856" providerId="LiveId" clId="{E5A4F512-03BB-482A-9657-5E2D2AF2D38E}" dt="2021-12-16T07:20:42.221" v="88" actId="1076"/>
          <ac:spMkLst>
            <pc:docMk/>
            <pc:sldMk cId="2991414684" sldId="321"/>
            <ac:spMk id="13" creationId="{B7694BAD-B1E5-44E7-8C12-88F2FD48D02E}"/>
          </ac:spMkLst>
        </pc:spChg>
        <pc:spChg chg="add mod">
          <ac:chgData name="❤❤❤ ." userId="2fabe7c117f48856" providerId="LiveId" clId="{E5A4F512-03BB-482A-9657-5E2D2AF2D38E}" dt="2021-12-16T07:21:49.635" v="121" actId="207"/>
          <ac:spMkLst>
            <pc:docMk/>
            <pc:sldMk cId="2991414684" sldId="321"/>
            <ac:spMk id="14" creationId="{C12E16CE-8B80-4B64-8027-877E93DF7AE1}"/>
          </ac:spMkLst>
        </pc:spChg>
        <pc:spChg chg="mod">
          <ac:chgData name="❤❤❤ ." userId="2fabe7c117f48856" providerId="LiveId" clId="{E5A4F512-03BB-482A-9657-5E2D2AF2D38E}" dt="2021-12-16T07:16:55.757" v="16" actId="20577"/>
          <ac:spMkLst>
            <pc:docMk/>
            <pc:sldMk cId="2991414684" sldId="321"/>
            <ac:spMk id="203" creationId="{00000000-0000-0000-0000-000000000000}"/>
          </ac:spMkLst>
        </pc:spChg>
        <pc:spChg chg="mod">
          <ac:chgData name="❤❤❤ ." userId="2fabe7c117f48856" providerId="LiveId" clId="{E5A4F512-03BB-482A-9657-5E2D2AF2D38E}" dt="2021-12-16T07:20:47.657" v="90" actId="1076"/>
          <ac:spMkLst>
            <pc:docMk/>
            <pc:sldMk cId="2991414684" sldId="321"/>
            <ac:spMk id="204" creationId="{00000000-0000-0000-0000-000000000000}"/>
          </ac:spMkLst>
        </pc:spChg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3484851414" sldId="322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3569233639" sldId="324"/>
        </pc:sldMkLst>
      </pc:sldChg>
      <pc:sldChg chg="modSp mod modTransition">
        <pc:chgData name="❤❤❤ ." userId="2fabe7c117f48856" providerId="LiveId" clId="{E5A4F512-03BB-482A-9657-5E2D2AF2D38E}" dt="2021-12-16T08:41:14.551" v="217" actId="20577"/>
        <pc:sldMkLst>
          <pc:docMk/>
          <pc:sldMk cId="412853463" sldId="325"/>
        </pc:sldMkLst>
        <pc:spChg chg="mod">
          <ac:chgData name="❤❤❤ ." userId="2fabe7c117f48856" providerId="LiveId" clId="{E5A4F512-03BB-482A-9657-5E2D2AF2D38E}" dt="2021-12-16T08:41:14.551" v="217" actId="20577"/>
          <ac:spMkLst>
            <pc:docMk/>
            <pc:sldMk cId="412853463" sldId="325"/>
            <ac:spMk id="204" creationId="{00000000-0000-0000-0000-000000000000}"/>
          </ac:spMkLst>
        </pc:spChg>
        <pc:spChg chg="mod">
          <ac:chgData name="❤❤❤ ." userId="2fabe7c117f48856" providerId="LiveId" clId="{E5A4F512-03BB-482A-9657-5E2D2AF2D38E}" dt="2021-12-16T08:28:01.080" v="215" actId="1076"/>
          <ac:spMkLst>
            <pc:docMk/>
            <pc:sldMk cId="412853463" sldId="325"/>
            <ac:spMk id="205" creationId="{00000000-0000-0000-0000-000000000000}"/>
          </ac:spMkLst>
        </pc:spChg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1598055873" sldId="328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3448693621" sldId="329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586136945" sldId="330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968054427" sldId="331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1675726782" sldId="332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309547253" sldId="333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2217496998" sldId="335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3167153356" sldId="336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1643911257" sldId="337"/>
        </pc:sldMkLst>
      </pc:sldChg>
      <pc:sldChg chg="modSp mod modTransition">
        <pc:chgData name="❤❤❤ ." userId="2fabe7c117f48856" providerId="LiveId" clId="{E5A4F512-03BB-482A-9657-5E2D2AF2D38E}" dt="2021-12-16T07:31:53.182" v="128"/>
        <pc:sldMkLst>
          <pc:docMk/>
          <pc:sldMk cId="3488713102" sldId="338"/>
        </pc:sldMkLst>
        <pc:spChg chg="mod">
          <ac:chgData name="❤❤❤ ." userId="2fabe7c117f48856" providerId="LiveId" clId="{E5A4F512-03BB-482A-9657-5E2D2AF2D38E}" dt="2021-12-16T07:24:26.494" v="124" actId="20577"/>
          <ac:spMkLst>
            <pc:docMk/>
            <pc:sldMk cId="3488713102" sldId="338"/>
            <ac:spMk id="204" creationId="{00000000-0000-0000-0000-000000000000}"/>
          </ac:spMkLst>
        </pc:spChg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4175778746" sldId="339"/>
        </pc:sldMkLst>
      </pc:sldChg>
      <pc:sldChg chg="modTransition">
        <pc:chgData name="❤❤❤ ." userId="2fabe7c117f48856" providerId="LiveId" clId="{E5A4F512-03BB-482A-9657-5E2D2AF2D38E}" dt="2021-12-16T07:31:53.182" v="128"/>
        <pc:sldMkLst>
          <pc:docMk/>
          <pc:sldMk cId="659456298" sldId="340"/>
        </pc:sldMkLst>
      </pc:sldChg>
      <pc:sldChg chg="add ord modTransition">
        <pc:chgData name="❤❤❤ ." userId="2fabe7c117f48856" providerId="LiveId" clId="{E5A4F512-03BB-482A-9657-5E2D2AF2D38E}" dt="2021-12-16T07:31:53.182" v="128"/>
        <pc:sldMkLst>
          <pc:docMk/>
          <pc:sldMk cId="2381569868" sldId="341"/>
        </pc:sldMkLst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3787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157fab5e6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157fab5e6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62087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600065a8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600065a85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600065a85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600065a85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86796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157fab5e6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157fab5e6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7501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76e7e05e9_0_17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76e7e05e9_0_17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79741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157fab5e6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157fab5e6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89081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157fab5e6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157fab5e6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76179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76e7e05e9_0_17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76e7e05e9_0_17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76163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76e7e05e9_0_17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76e7e05e9_0_17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97449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157fab5e6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157fab5e6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6488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76e7e05e9_0_17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476e7e05e9_0_17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21879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76e7e05e9_0_17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76e7e05e9_0_17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28619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157fab5e6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157fab5e6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0540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157fab5e6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157fab5e6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6992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76e7e05e9_0_17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76e7e05e9_0_17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157fab5e6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157fab5e6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0229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76e7e05e9_0_17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76e7e05e9_0_17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209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76e7e05e9_0_17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76e7e05e9_0_17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3335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76e7e05e9_0_17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76e7e05e9_0_17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7016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76e7e05e9_0_17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76e7e05e9_0_17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205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IG_NUMBER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 hasCustomPrompt="1"/>
          </p:nvPr>
        </p:nvSpPr>
        <p:spPr>
          <a:xfrm>
            <a:off x="1149900" y="143475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 idx="2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ctrTitle" idx="3"/>
          </p:nvPr>
        </p:nvSpPr>
        <p:spPr>
          <a:xfrm>
            <a:off x="592050" y="189787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568800" y="2181800"/>
            <a:ext cx="2155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 idx="4" hasCustomPrompt="1"/>
          </p:nvPr>
        </p:nvSpPr>
        <p:spPr>
          <a:xfrm>
            <a:off x="1149900" y="297440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" name="Google Shape;21;p4"/>
          <p:cNvSpPr txBox="1">
            <a:spLocks noGrp="1"/>
          </p:cNvSpPr>
          <p:nvPr>
            <p:ph type="ctrTitle" idx="5"/>
          </p:nvPr>
        </p:nvSpPr>
        <p:spPr>
          <a:xfrm>
            <a:off x="592050" y="343752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6"/>
          </p:nvPr>
        </p:nvSpPr>
        <p:spPr>
          <a:xfrm>
            <a:off x="568800" y="3721450"/>
            <a:ext cx="2155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 idx="7" hasCustomPrompt="1"/>
          </p:nvPr>
        </p:nvSpPr>
        <p:spPr>
          <a:xfrm>
            <a:off x="3305700" y="143475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ctrTitle" idx="8"/>
          </p:nvPr>
        </p:nvSpPr>
        <p:spPr>
          <a:xfrm>
            <a:off x="2747850" y="189787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9"/>
          </p:nvPr>
        </p:nvSpPr>
        <p:spPr>
          <a:xfrm>
            <a:off x="2724600" y="2181800"/>
            <a:ext cx="2155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 idx="13" hasCustomPrompt="1"/>
          </p:nvPr>
        </p:nvSpPr>
        <p:spPr>
          <a:xfrm>
            <a:off x="3305700" y="297440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4"/>
          <p:cNvSpPr txBox="1">
            <a:spLocks noGrp="1"/>
          </p:cNvSpPr>
          <p:nvPr>
            <p:ph type="ctrTitle" idx="14"/>
          </p:nvPr>
        </p:nvSpPr>
        <p:spPr>
          <a:xfrm>
            <a:off x="2747850" y="343752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5"/>
          </p:nvPr>
        </p:nvSpPr>
        <p:spPr>
          <a:xfrm>
            <a:off x="2724600" y="3721450"/>
            <a:ext cx="2155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 idx="16" hasCustomPrompt="1"/>
          </p:nvPr>
        </p:nvSpPr>
        <p:spPr>
          <a:xfrm>
            <a:off x="5470096" y="143475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" name="Google Shape;30;p4"/>
          <p:cNvSpPr txBox="1">
            <a:spLocks noGrp="1"/>
          </p:cNvSpPr>
          <p:nvPr>
            <p:ph type="ctrTitle" idx="17"/>
          </p:nvPr>
        </p:nvSpPr>
        <p:spPr>
          <a:xfrm>
            <a:off x="4912246" y="189787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8"/>
          </p:nvPr>
        </p:nvSpPr>
        <p:spPr>
          <a:xfrm>
            <a:off x="4888996" y="2181800"/>
            <a:ext cx="2155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 idx="19" hasCustomPrompt="1"/>
          </p:nvPr>
        </p:nvSpPr>
        <p:spPr>
          <a:xfrm>
            <a:off x="5470096" y="297440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" name="Google Shape;33;p4"/>
          <p:cNvSpPr txBox="1">
            <a:spLocks noGrp="1"/>
          </p:cNvSpPr>
          <p:nvPr>
            <p:ph type="ctrTitle" idx="20"/>
          </p:nvPr>
        </p:nvSpPr>
        <p:spPr>
          <a:xfrm>
            <a:off x="4912246" y="343752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21"/>
          </p:nvPr>
        </p:nvSpPr>
        <p:spPr>
          <a:xfrm>
            <a:off x="4888996" y="3721450"/>
            <a:ext cx="2155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  <p15:guide id="2" orient="horz" pos="34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BIG_NUMBER_1_1_3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ctrTitle"/>
          </p:nvPr>
        </p:nvSpPr>
        <p:spPr>
          <a:xfrm>
            <a:off x="1870200" y="2127525"/>
            <a:ext cx="5403600" cy="25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3013650" y="2454225"/>
            <a:ext cx="3116700" cy="15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 idx="2" hasCustomPrompt="1"/>
          </p:nvPr>
        </p:nvSpPr>
        <p:spPr>
          <a:xfrm>
            <a:off x="3897150" y="1361375"/>
            <a:ext cx="13497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  <p15:guide id="2" orient="horz" pos="340">
          <p15:clr>
            <a:srgbClr val="FA7B17"/>
          </p15:clr>
        </p15:guide>
        <p15:guide id="3" pos="5306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BIG_NUMBER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ubTitle" idx="1"/>
          </p:nvPr>
        </p:nvSpPr>
        <p:spPr>
          <a:xfrm>
            <a:off x="3013650" y="3216225"/>
            <a:ext cx="3116700" cy="15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  <p15:guide id="2" orient="horz" pos="340">
          <p15:clr>
            <a:srgbClr val="FA7B17"/>
          </p15:clr>
        </p15:guide>
        <p15:guide id="3" pos="5306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BIG_NUMBER_1_2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ctrTitle" idx="2"/>
          </p:nvPr>
        </p:nvSpPr>
        <p:spPr>
          <a:xfrm>
            <a:off x="790539" y="1848588"/>
            <a:ext cx="17658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771075" y="2132513"/>
            <a:ext cx="1804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ctrTitle" idx="3"/>
          </p:nvPr>
        </p:nvSpPr>
        <p:spPr>
          <a:xfrm>
            <a:off x="2722896" y="2839188"/>
            <a:ext cx="17658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4"/>
          </p:nvPr>
        </p:nvSpPr>
        <p:spPr>
          <a:xfrm>
            <a:off x="2703432" y="3123113"/>
            <a:ext cx="1804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ctrTitle" idx="5"/>
          </p:nvPr>
        </p:nvSpPr>
        <p:spPr>
          <a:xfrm>
            <a:off x="4655242" y="1848588"/>
            <a:ext cx="17658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6"/>
          </p:nvPr>
        </p:nvSpPr>
        <p:spPr>
          <a:xfrm>
            <a:off x="4635778" y="2132513"/>
            <a:ext cx="1804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7"/>
          </p:nvPr>
        </p:nvSpPr>
        <p:spPr>
          <a:xfrm>
            <a:off x="6587592" y="2839188"/>
            <a:ext cx="17658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Abril Fatface"/>
              <a:buNone/>
              <a:defRPr sz="1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ubTitle" idx="8"/>
          </p:nvPr>
        </p:nvSpPr>
        <p:spPr>
          <a:xfrm>
            <a:off x="6568128" y="3123113"/>
            <a:ext cx="1804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4">
          <p15:clr>
            <a:srgbClr val="FA7B17"/>
          </p15:clr>
        </p15:guide>
        <p15:guide id="2" orient="horz" pos="34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bril Fatface"/>
              <a:buNone/>
              <a:defRPr sz="2800">
                <a:solidFill>
                  <a:schemeClr val="accen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xygen Light"/>
              <a:buChar char="●"/>
              <a:defRPr sz="1800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○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■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●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○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■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●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xygen Light"/>
              <a:buChar char="○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xygen Light"/>
              <a:buChar char="■"/>
              <a:defRPr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5" r:id="rId4"/>
    <p:sldLayoutId id="2147483665" r:id="rId5"/>
    <p:sldLayoutId id="2147483666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3C5D628-0E17-4FAF-A882-0A78222C12F8}"/>
              </a:ext>
            </a:extLst>
          </p:cNvPr>
          <p:cNvSpPr/>
          <p:nvPr/>
        </p:nvSpPr>
        <p:spPr>
          <a:xfrm>
            <a:off x="7958670" y="870373"/>
            <a:ext cx="157690" cy="31834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B4D95F-235B-4738-BEDF-DE19E9E88FBC}"/>
              </a:ext>
            </a:extLst>
          </p:cNvPr>
          <p:cNvSpPr/>
          <p:nvPr/>
        </p:nvSpPr>
        <p:spPr>
          <a:xfrm>
            <a:off x="8147263" y="60960"/>
            <a:ext cx="157690" cy="31834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08746"/>
              </a:solidFill>
            </a:endParaRPr>
          </a:p>
        </p:txBody>
      </p:sp>
      <p:pic>
        <p:nvPicPr>
          <p:cNvPr id="3" name="Picture 2" descr="A close up of a plant&#10;&#10;Description automatically generated with low confidence">
            <a:extLst>
              <a:ext uri="{FF2B5EF4-FFF2-40B4-BE49-F238E27FC236}">
                <a16:creationId xmlns:a16="http://schemas.microsoft.com/office/drawing/2014/main" id="{023A4058-12D6-4723-B714-C9A1C02FC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868766">
            <a:off x="305350" y="843520"/>
            <a:ext cx="2253639" cy="3971312"/>
          </a:xfrm>
          <a:prstGeom prst="rect">
            <a:avLst/>
          </a:prstGeom>
        </p:spPr>
      </p:pic>
      <p:sp>
        <p:nvSpPr>
          <p:cNvPr id="136" name="Google Shape;136;p23"/>
          <p:cNvSpPr txBox="1">
            <a:spLocks noGrp="1"/>
          </p:cNvSpPr>
          <p:nvPr>
            <p:ph type="ctrTitle" idx="4294967295"/>
          </p:nvPr>
        </p:nvSpPr>
        <p:spPr>
          <a:xfrm>
            <a:off x="869950" y="1545431"/>
            <a:ext cx="7404100" cy="205263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07TetsubinGothic" panose="02000600000000000000" pitchFamily="2" charset="-128"/>
                <a:cs typeface="Times New Roman" panose="02020603050405020304" pitchFamily="18" charset="0"/>
              </a:rPr>
              <a:t>Avocado </a:t>
            </a:r>
            <a:br>
              <a:rPr lang="en" sz="4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07TetsubinGothic" panose="02000600000000000000" pitchFamily="2" charset="-128"/>
                <a:cs typeface="Times New Roman" panose="02020603050405020304" pitchFamily="18" charset="0"/>
              </a:rPr>
            </a:br>
            <a:r>
              <a:rPr lang="en" sz="4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07TetsubinGothic" panose="02000600000000000000" pitchFamily="2" charset="-128"/>
                <a:cs typeface="Times New Roman" panose="02020603050405020304" pitchFamily="18" charset="0"/>
              </a:rPr>
              <a:t>Price Prediction</a:t>
            </a:r>
            <a:endParaRPr sz="48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07TetsubinGothic" panose="02000600000000000000" pitchFamily="2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 descr="A picture containing chocolate, close&#10;&#10;Description automatically generated">
            <a:extLst>
              <a:ext uri="{FF2B5EF4-FFF2-40B4-BE49-F238E27FC236}">
                <a16:creationId xmlns:a16="http://schemas.microsoft.com/office/drawing/2014/main" id="{5EECB0FA-7BBE-438A-A4FA-2A9D93C3F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6310746" y="2345111"/>
            <a:ext cx="3057485" cy="2934595"/>
          </a:xfrm>
          <a:prstGeom prst="rect">
            <a:avLst/>
          </a:prstGeom>
        </p:spPr>
      </p:pic>
      <p:sp>
        <p:nvSpPr>
          <p:cNvPr id="8" name="Google Shape;169;p25">
            <a:extLst>
              <a:ext uri="{FF2B5EF4-FFF2-40B4-BE49-F238E27FC236}">
                <a16:creationId xmlns:a16="http://schemas.microsoft.com/office/drawing/2014/main" id="{3E70F38A-7EEE-47E9-9B26-B40C8AC7BC15}"/>
              </a:ext>
            </a:extLst>
          </p:cNvPr>
          <p:cNvSpPr txBox="1">
            <a:spLocks/>
          </p:cNvSpPr>
          <p:nvPr/>
        </p:nvSpPr>
        <p:spPr>
          <a:xfrm>
            <a:off x="2993533" y="3344245"/>
            <a:ext cx="3057484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 err="1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Noura</a:t>
            </a:r>
            <a:r>
              <a:rPr lang="en-US" sz="1600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Muhammad </a:t>
            </a:r>
            <a:r>
              <a:rPr lang="en-US" sz="1600" b="1" dirty="0" err="1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Alhammad</a:t>
            </a:r>
            <a:endParaRPr lang="en-US" sz="1600" b="1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11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07;p27">
            <a:extLst>
              <a:ext uri="{FF2B5EF4-FFF2-40B4-BE49-F238E27FC236}">
                <a16:creationId xmlns:a16="http://schemas.microsoft.com/office/drawing/2014/main" id="{436FD9D8-A94D-45F5-8A6C-CFAAB151F011}"/>
              </a:ext>
            </a:extLst>
          </p:cNvPr>
          <p:cNvSpPr/>
          <p:nvPr/>
        </p:nvSpPr>
        <p:spPr>
          <a:xfrm>
            <a:off x="-136341" y="3675074"/>
            <a:ext cx="1828800" cy="18288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5;p25">
            <a:extLst>
              <a:ext uri="{FF2B5EF4-FFF2-40B4-BE49-F238E27FC236}">
                <a16:creationId xmlns:a16="http://schemas.microsoft.com/office/drawing/2014/main" id="{2F5361BB-9FA5-434F-A469-C3082908300B}"/>
              </a:ext>
            </a:extLst>
          </p:cNvPr>
          <p:cNvSpPr/>
          <p:nvPr/>
        </p:nvSpPr>
        <p:spPr>
          <a:xfrm>
            <a:off x="-748644" y="2757736"/>
            <a:ext cx="1828800" cy="1828800"/>
          </a:xfrm>
          <a:prstGeom prst="ellipse">
            <a:avLst/>
          </a:prstGeom>
          <a:solidFill>
            <a:srgbClr val="EA9999">
              <a:alpha val="2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6"/>
          <p:cNvSpPr txBox="1">
            <a:spLocks noGrp="1"/>
          </p:cNvSpPr>
          <p:nvPr>
            <p:ph type="ctrTitle"/>
          </p:nvPr>
        </p:nvSpPr>
        <p:spPr>
          <a:xfrm>
            <a:off x="1870200" y="2219689"/>
            <a:ext cx="5403600" cy="691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Tools</a:t>
            </a:r>
            <a:endParaRPr sz="3200"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2" name="Google Shape;192;p26"/>
          <p:cNvSpPr txBox="1">
            <a:spLocks noGrp="1"/>
          </p:cNvSpPr>
          <p:nvPr>
            <p:ph type="title" idx="2"/>
          </p:nvPr>
        </p:nvSpPr>
        <p:spPr>
          <a:xfrm>
            <a:off x="3897150" y="1613389"/>
            <a:ext cx="1349700" cy="6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close-up of some leaves&#10;&#10;Description automatically generated with medium confidence">
            <a:extLst>
              <a:ext uri="{FF2B5EF4-FFF2-40B4-BE49-F238E27FC236}">
                <a16:creationId xmlns:a16="http://schemas.microsoft.com/office/drawing/2014/main" id="{0B0B236F-2237-4D71-BAE8-E9E54CDDE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341" y="2482493"/>
            <a:ext cx="2396671" cy="2379285"/>
          </a:xfrm>
          <a:prstGeom prst="rect">
            <a:avLst/>
          </a:prstGeom>
        </p:spPr>
      </p:pic>
      <p:sp>
        <p:nvSpPr>
          <p:cNvPr id="18" name="Google Shape;207;p27">
            <a:extLst>
              <a:ext uri="{FF2B5EF4-FFF2-40B4-BE49-F238E27FC236}">
                <a16:creationId xmlns:a16="http://schemas.microsoft.com/office/drawing/2014/main" id="{0AC751BC-1EFB-4457-8207-A3F1F48F02B0}"/>
              </a:ext>
            </a:extLst>
          </p:cNvPr>
          <p:cNvSpPr/>
          <p:nvPr/>
        </p:nvSpPr>
        <p:spPr>
          <a:xfrm rot="3165548">
            <a:off x="6650477" y="724039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65;p25">
            <a:extLst>
              <a:ext uri="{FF2B5EF4-FFF2-40B4-BE49-F238E27FC236}">
                <a16:creationId xmlns:a16="http://schemas.microsoft.com/office/drawing/2014/main" id="{15E0C947-BC3E-48C6-8F9F-9D2F6854F14B}"/>
              </a:ext>
            </a:extLst>
          </p:cNvPr>
          <p:cNvSpPr/>
          <p:nvPr/>
        </p:nvSpPr>
        <p:spPr>
          <a:xfrm rot="1134209">
            <a:off x="7057868" y="1245078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65;p25">
            <a:extLst>
              <a:ext uri="{FF2B5EF4-FFF2-40B4-BE49-F238E27FC236}">
                <a16:creationId xmlns:a16="http://schemas.microsoft.com/office/drawing/2014/main" id="{4E54091E-7BD4-4D13-A998-052901BE7848}"/>
              </a:ext>
            </a:extLst>
          </p:cNvPr>
          <p:cNvSpPr/>
          <p:nvPr/>
        </p:nvSpPr>
        <p:spPr>
          <a:xfrm rot="1134209">
            <a:off x="6492213" y="312334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07;p27">
            <a:extLst>
              <a:ext uri="{FF2B5EF4-FFF2-40B4-BE49-F238E27FC236}">
                <a16:creationId xmlns:a16="http://schemas.microsoft.com/office/drawing/2014/main" id="{450F508A-CBBC-460C-A661-090D999C6CA4}"/>
              </a:ext>
            </a:extLst>
          </p:cNvPr>
          <p:cNvSpPr/>
          <p:nvPr/>
        </p:nvSpPr>
        <p:spPr>
          <a:xfrm rot="3165548">
            <a:off x="7918861" y="2301133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65;p25">
            <a:extLst>
              <a:ext uri="{FF2B5EF4-FFF2-40B4-BE49-F238E27FC236}">
                <a16:creationId xmlns:a16="http://schemas.microsoft.com/office/drawing/2014/main" id="{989A0323-720B-4193-A378-993A822F3260}"/>
              </a:ext>
            </a:extLst>
          </p:cNvPr>
          <p:cNvSpPr/>
          <p:nvPr/>
        </p:nvSpPr>
        <p:spPr>
          <a:xfrm rot="1134209">
            <a:off x="4601470" y="37658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07;p27">
            <a:extLst>
              <a:ext uri="{FF2B5EF4-FFF2-40B4-BE49-F238E27FC236}">
                <a16:creationId xmlns:a16="http://schemas.microsoft.com/office/drawing/2014/main" id="{F5836D2F-D3D9-40BF-8F1D-F022DD1C9E21}"/>
              </a:ext>
            </a:extLst>
          </p:cNvPr>
          <p:cNvSpPr/>
          <p:nvPr/>
        </p:nvSpPr>
        <p:spPr>
          <a:xfrm rot="3165548">
            <a:off x="8255990" y="6428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4851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0"/>
          <p:cNvSpPr/>
          <p:nvPr/>
        </p:nvSpPr>
        <p:spPr>
          <a:xfrm>
            <a:off x="5784670" y="1452178"/>
            <a:ext cx="1804800" cy="2019000"/>
          </a:xfrm>
          <a:prstGeom prst="rect">
            <a:avLst/>
          </a:prstGeom>
          <a:noFill/>
          <a:ln w="19050" cap="flat" cmpd="sng">
            <a:solidFill>
              <a:srgbClr val="14725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0"/>
          <p:cNvSpPr/>
          <p:nvPr/>
        </p:nvSpPr>
        <p:spPr>
          <a:xfrm>
            <a:off x="3738504" y="2078266"/>
            <a:ext cx="1804800" cy="2019000"/>
          </a:xfrm>
          <a:prstGeom prst="rect">
            <a:avLst/>
          </a:prstGeom>
          <a:noFill/>
          <a:ln w="19050" cap="flat" cmpd="sng">
            <a:solidFill>
              <a:srgbClr val="14725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0"/>
          <p:cNvSpPr txBox="1">
            <a:spLocks noGrp="1"/>
          </p:cNvSpPr>
          <p:nvPr>
            <p:ph type="ctrTitle" idx="2"/>
          </p:nvPr>
        </p:nvSpPr>
        <p:spPr>
          <a:xfrm>
            <a:off x="1615992" y="1471966"/>
            <a:ext cx="1681882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Environment</a:t>
            </a:r>
            <a:endParaRPr sz="1800"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51" name="Google Shape;251;p30"/>
          <p:cNvSpPr txBox="1">
            <a:spLocks noGrp="1"/>
          </p:cNvSpPr>
          <p:nvPr>
            <p:ph type="ctrTitle" idx="3"/>
          </p:nvPr>
        </p:nvSpPr>
        <p:spPr>
          <a:xfrm>
            <a:off x="3854558" y="2139679"/>
            <a:ext cx="1572689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endParaRPr sz="1800"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Google Shape;203;p27">
            <a:extLst>
              <a:ext uri="{FF2B5EF4-FFF2-40B4-BE49-F238E27FC236}">
                <a16:creationId xmlns:a16="http://schemas.microsoft.com/office/drawing/2014/main" id="{57AEA0D5-7B62-4C24-973D-F9EC0B0D6F5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" name="Google Shape;163;p25">
            <a:extLst>
              <a:ext uri="{FF2B5EF4-FFF2-40B4-BE49-F238E27FC236}">
                <a16:creationId xmlns:a16="http://schemas.microsoft.com/office/drawing/2014/main" id="{3E1BEB18-8A02-465F-9A96-CAE9F2354FF3}"/>
              </a:ext>
            </a:extLst>
          </p:cNvPr>
          <p:cNvCxnSpPr/>
          <p:nvPr/>
        </p:nvCxnSpPr>
        <p:spPr>
          <a:xfrm>
            <a:off x="4062475" y="69542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63;p25">
            <a:extLst>
              <a:ext uri="{FF2B5EF4-FFF2-40B4-BE49-F238E27FC236}">
                <a16:creationId xmlns:a16="http://schemas.microsoft.com/office/drawing/2014/main" id="{43610A11-7B35-43D1-86AF-D08E24D329F6}"/>
              </a:ext>
            </a:extLst>
          </p:cNvPr>
          <p:cNvCxnSpPr/>
          <p:nvPr/>
        </p:nvCxnSpPr>
        <p:spPr>
          <a:xfrm>
            <a:off x="4275796" y="80379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256;p30">
            <a:extLst>
              <a:ext uri="{FF2B5EF4-FFF2-40B4-BE49-F238E27FC236}">
                <a16:creationId xmlns:a16="http://schemas.microsoft.com/office/drawing/2014/main" id="{E3682AE3-E711-4F1C-AE56-F6E0806BB6F8}"/>
              </a:ext>
            </a:extLst>
          </p:cNvPr>
          <p:cNvSpPr txBox="1">
            <a:spLocks/>
          </p:cNvSpPr>
          <p:nvPr/>
        </p:nvSpPr>
        <p:spPr>
          <a:xfrm>
            <a:off x="1535032" y="1854666"/>
            <a:ext cx="18048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Notebook</a:t>
            </a:r>
          </a:p>
        </p:txBody>
      </p:sp>
      <p:sp>
        <p:nvSpPr>
          <p:cNvPr id="34" name="Google Shape;256;p30">
            <a:extLst>
              <a:ext uri="{FF2B5EF4-FFF2-40B4-BE49-F238E27FC236}">
                <a16:creationId xmlns:a16="http://schemas.microsoft.com/office/drawing/2014/main" id="{43D5D2B1-C74B-48AB-A802-A14DD6D91DB2}"/>
              </a:ext>
            </a:extLst>
          </p:cNvPr>
          <p:cNvSpPr txBox="1">
            <a:spLocks/>
          </p:cNvSpPr>
          <p:nvPr/>
        </p:nvSpPr>
        <p:spPr>
          <a:xfrm>
            <a:off x="3744998" y="2546916"/>
            <a:ext cx="18048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</p:txBody>
      </p:sp>
      <p:sp>
        <p:nvSpPr>
          <p:cNvPr id="35" name="Google Shape;251;p30">
            <a:extLst>
              <a:ext uri="{FF2B5EF4-FFF2-40B4-BE49-F238E27FC236}">
                <a16:creationId xmlns:a16="http://schemas.microsoft.com/office/drawing/2014/main" id="{966A770E-3943-4D27-BE32-1EA876D41663}"/>
              </a:ext>
            </a:extLst>
          </p:cNvPr>
          <p:cNvSpPr txBox="1">
            <a:spLocks/>
          </p:cNvSpPr>
          <p:nvPr/>
        </p:nvSpPr>
        <p:spPr>
          <a:xfrm>
            <a:off x="5900726" y="1669178"/>
            <a:ext cx="1572689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accen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en-US" sz="1800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</a:t>
            </a:r>
          </a:p>
        </p:txBody>
      </p:sp>
      <p:sp>
        <p:nvSpPr>
          <p:cNvPr id="40" name="Google Shape;256;p30">
            <a:extLst>
              <a:ext uri="{FF2B5EF4-FFF2-40B4-BE49-F238E27FC236}">
                <a16:creationId xmlns:a16="http://schemas.microsoft.com/office/drawing/2014/main" id="{62B1362D-634C-4984-8F27-057FB6A9573D}"/>
              </a:ext>
            </a:extLst>
          </p:cNvPr>
          <p:cNvSpPr txBox="1">
            <a:spLocks/>
          </p:cNvSpPr>
          <p:nvPr/>
        </p:nvSpPr>
        <p:spPr>
          <a:xfrm>
            <a:off x="5831167" y="2344832"/>
            <a:ext cx="1711806" cy="409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Pandas –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Google Shape;247;p30">
            <a:extLst>
              <a:ext uri="{FF2B5EF4-FFF2-40B4-BE49-F238E27FC236}">
                <a16:creationId xmlns:a16="http://schemas.microsoft.com/office/drawing/2014/main" id="{680DB253-5400-4275-B531-535C314D0AF4}"/>
              </a:ext>
            </a:extLst>
          </p:cNvPr>
          <p:cNvSpPr/>
          <p:nvPr/>
        </p:nvSpPr>
        <p:spPr>
          <a:xfrm>
            <a:off x="1503860" y="1241466"/>
            <a:ext cx="1804800" cy="2019000"/>
          </a:xfrm>
          <a:prstGeom prst="rect">
            <a:avLst/>
          </a:prstGeom>
          <a:noFill/>
          <a:ln w="19050" cap="flat" cmpd="sng">
            <a:solidFill>
              <a:srgbClr val="14725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Callout: Quad Arrow 35">
            <a:extLst>
              <a:ext uri="{FF2B5EF4-FFF2-40B4-BE49-F238E27FC236}">
                <a16:creationId xmlns:a16="http://schemas.microsoft.com/office/drawing/2014/main" id="{915711E7-82EC-4A9B-907D-DBFDE100EB8F}"/>
              </a:ext>
            </a:extLst>
          </p:cNvPr>
          <p:cNvSpPr/>
          <p:nvPr/>
        </p:nvSpPr>
        <p:spPr>
          <a:xfrm>
            <a:off x="1135618" y="2940978"/>
            <a:ext cx="680216" cy="626088"/>
          </a:xfrm>
          <a:prstGeom prst="quadArrowCallout">
            <a:avLst>
              <a:gd name="adj1" fmla="val 37030"/>
              <a:gd name="adj2" fmla="val 18515"/>
              <a:gd name="adj3" fmla="val 18515"/>
              <a:gd name="adj4" fmla="val 48123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Callout: Quad Arrow 61">
            <a:extLst>
              <a:ext uri="{FF2B5EF4-FFF2-40B4-BE49-F238E27FC236}">
                <a16:creationId xmlns:a16="http://schemas.microsoft.com/office/drawing/2014/main" id="{1C694932-826C-4E0E-AAB0-2F6323119061}"/>
              </a:ext>
            </a:extLst>
          </p:cNvPr>
          <p:cNvSpPr/>
          <p:nvPr/>
        </p:nvSpPr>
        <p:spPr>
          <a:xfrm>
            <a:off x="7249362" y="3150894"/>
            <a:ext cx="680216" cy="626088"/>
          </a:xfrm>
          <a:prstGeom prst="quadArrowCallout">
            <a:avLst>
              <a:gd name="adj1" fmla="val 37030"/>
              <a:gd name="adj2" fmla="val 18515"/>
              <a:gd name="adj3" fmla="val 18515"/>
              <a:gd name="adj4" fmla="val 48123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Graphic 40" descr="Continuous Improvement with solid fill">
            <a:extLst>
              <a:ext uri="{FF2B5EF4-FFF2-40B4-BE49-F238E27FC236}">
                <a16:creationId xmlns:a16="http://schemas.microsoft.com/office/drawing/2014/main" id="{C28F9459-87A6-467B-A52C-D278D99816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29870" y="2591455"/>
            <a:ext cx="914400" cy="914400"/>
          </a:xfrm>
          <a:prstGeom prst="rect">
            <a:avLst/>
          </a:prstGeom>
        </p:spPr>
      </p:pic>
      <p:pic>
        <p:nvPicPr>
          <p:cNvPr id="45" name="Graphic 44" descr="Idea outline">
            <a:extLst>
              <a:ext uri="{FF2B5EF4-FFF2-40B4-BE49-F238E27FC236}">
                <a16:creationId xmlns:a16="http://schemas.microsoft.com/office/drawing/2014/main" id="{770778F4-0207-4474-B828-7BEFA09594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90198" y="2970095"/>
            <a:ext cx="914400" cy="914400"/>
          </a:xfrm>
          <a:prstGeom prst="rect">
            <a:avLst/>
          </a:prstGeom>
        </p:spPr>
      </p:pic>
      <p:pic>
        <p:nvPicPr>
          <p:cNvPr id="47" name="Graphic 46" descr="Remote learning science with solid fill">
            <a:extLst>
              <a:ext uri="{FF2B5EF4-FFF2-40B4-BE49-F238E27FC236}">
                <a16:creationId xmlns:a16="http://schemas.microsoft.com/office/drawing/2014/main" id="{04DD01EA-CA83-4B9C-8260-06F6CBE551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005018" y="2296860"/>
            <a:ext cx="914400" cy="914400"/>
          </a:xfrm>
          <a:prstGeom prst="rect">
            <a:avLst/>
          </a:prstGeom>
        </p:spPr>
      </p:pic>
      <p:sp>
        <p:nvSpPr>
          <p:cNvPr id="72" name="Arrow: Chevron 71">
            <a:extLst>
              <a:ext uri="{FF2B5EF4-FFF2-40B4-BE49-F238E27FC236}">
                <a16:creationId xmlns:a16="http://schemas.microsoft.com/office/drawing/2014/main" id="{643D32F7-4FCD-4894-8576-EAF0B5468874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0"/>
          <p:cNvSpPr/>
          <p:nvPr/>
        </p:nvSpPr>
        <p:spPr>
          <a:xfrm>
            <a:off x="4850307" y="1356474"/>
            <a:ext cx="1804800" cy="2019000"/>
          </a:xfrm>
          <a:prstGeom prst="rect">
            <a:avLst/>
          </a:prstGeom>
          <a:noFill/>
          <a:ln w="19050" cap="flat" cmpd="sng">
            <a:solidFill>
              <a:srgbClr val="14725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0"/>
          <p:cNvSpPr txBox="1">
            <a:spLocks noGrp="1"/>
          </p:cNvSpPr>
          <p:nvPr>
            <p:ph type="ctrTitle" idx="2"/>
          </p:nvPr>
        </p:nvSpPr>
        <p:spPr>
          <a:xfrm>
            <a:off x="2111862" y="2505978"/>
            <a:ext cx="1681882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Modeling</a:t>
            </a:r>
          </a:p>
        </p:txBody>
      </p:sp>
      <p:sp>
        <p:nvSpPr>
          <p:cNvPr id="24" name="Google Shape;203;p27">
            <a:extLst>
              <a:ext uri="{FF2B5EF4-FFF2-40B4-BE49-F238E27FC236}">
                <a16:creationId xmlns:a16="http://schemas.microsoft.com/office/drawing/2014/main" id="{57AEA0D5-7B62-4C24-973D-F9EC0B0D6F5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" name="Google Shape;163;p25">
            <a:extLst>
              <a:ext uri="{FF2B5EF4-FFF2-40B4-BE49-F238E27FC236}">
                <a16:creationId xmlns:a16="http://schemas.microsoft.com/office/drawing/2014/main" id="{3E1BEB18-8A02-465F-9A96-CAE9F2354FF3}"/>
              </a:ext>
            </a:extLst>
          </p:cNvPr>
          <p:cNvCxnSpPr/>
          <p:nvPr/>
        </p:nvCxnSpPr>
        <p:spPr>
          <a:xfrm>
            <a:off x="4062475" y="69542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63;p25">
            <a:extLst>
              <a:ext uri="{FF2B5EF4-FFF2-40B4-BE49-F238E27FC236}">
                <a16:creationId xmlns:a16="http://schemas.microsoft.com/office/drawing/2014/main" id="{43610A11-7B35-43D1-86AF-D08E24D329F6}"/>
              </a:ext>
            </a:extLst>
          </p:cNvPr>
          <p:cNvCxnSpPr/>
          <p:nvPr/>
        </p:nvCxnSpPr>
        <p:spPr>
          <a:xfrm>
            <a:off x="4275796" y="80379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256;p30">
            <a:extLst>
              <a:ext uri="{FF2B5EF4-FFF2-40B4-BE49-F238E27FC236}">
                <a16:creationId xmlns:a16="http://schemas.microsoft.com/office/drawing/2014/main" id="{E3682AE3-E711-4F1C-AE56-F6E0806BB6F8}"/>
              </a:ext>
            </a:extLst>
          </p:cNvPr>
          <p:cNvSpPr txBox="1">
            <a:spLocks/>
          </p:cNvSpPr>
          <p:nvPr/>
        </p:nvSpPr>
        <p:spPr>
          <a:xfrm>
            <a:off x="2030902" y="2888678"/>
            <a:ext cx="18048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Scikit-learn</a:t>
            </a:r>
          </a:p>
        </p:txBody>
      </p:sp>
      <p:sp>
        <p:nvSpPr>
          <p:cNvPr id="35" name="Google Shape;251;p30">
            <a:extLst>
              <a:ext uri="{FF2B5EF4-FFF2-40B4-BE49-F238E27FC236}">
                <a16:creationId xmlns:a16="http://schemas.microsoft.com/office/drawing/2014/main" id="{966A770E-3943-4D27-BE32-1EA876D41663}"/>
              </a:ext>
            </a:extLst>
          </p:cNvPr>
          <p:cNvSpPr txBox="1">
            <a:spLocks/>
          </p:cNvSpPr>
          <p:nvPr/>
        </p:nvSpPr>
        <p:spPr>
          <a:xfrm>
            <a:off x="4966363" y="1573474"/>
            <a:ext cx="1572689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accen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ril Fatface"/>
              <a:buNone/>
              <a:defRPr sz="1400" b="0" i="0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r>
              <a:rPr lang="en-US" sz="1800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</a:p>
        </p:txBody>
      </p:sp>
      <p:sp>
        <p:nvSpPr>
          <p:cNvPr id="40" name="Google Shape;256;p30">
            <a:extLst>
              <a:ext uri="{FF2B5EF4-FFF2-40B4-BE49-F238E27FC236}">
                <a16:creationId xmlns:a16="http://schemas.microsoft.com/office/drawing/2014/main" id="{62B1362D-634C-4984-8F27-057FB6A9573D}"/>
              </a:ext>
            </a:extLst>
          </p:cNvPr>
          <p:cNvSpPr txBox="1">
            <a:spLocks/>
          </p:cNvSpPr>
          <p:nvPr/>
        </p:nvSpPr>
        <p:spPr>
          <a:xfrm>
            <a:off x="4896623" y="2013394"/>
            <a:ext cx="1804800" cy="409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xygen Light"/>
              <a:buNone/>
              <a:defRPr sz="10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Matplotlip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Seaborn </a:t>
            </a:r>
          </a:p>
        </p:txBody>
      </p:sp>
      <p:sp>
        <p:nvSpPr>
          <p:cNvPr id="60" name="Google Shape;247;p30">
            <a:extLst>
              <a:ext uri="{FF2B5EF4-FFF2-40B4-BE49-F238E27FC236}">
                <a16:creationId xmlns:a16="http://schemas.microsoft.com/office/drawing/2014/main" id="{680DB253-5400-4275-B531-535C314D0AF4}"/>
              </a:ext>
            </a:extLst>
          </p:cNvPr>
          <p:cNvSpPr/>
          <p:nvPr/>
        </p:nvSpPr>
        <p:spPr>
          <a:xfrm>
            <a:off x="1999730" y="2275478"/>
            <a:ext cx="1804800" cy="2019000"/>
          </a:xfrm>
          <a:prstGeom prst="rect">
            <a:avLst/>
          </a:prstGeom>
          <a:noFill/>
          <a:ln w="19050" cap="flat" cmpd="sng">
            <a:solidFill>
              <a:srgbClr val="14725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Callout: Quad Arrow 35">
            <a:extLst>
              <a:ext uri="{FF2B5EF4-FFF2-40B4-BE49-F238E27FC236}">
                <a16:creationId xmlns:a16="http://schemas.microsoft.com/office/drawing/2014/main" id="{915711E7-82EC-4A9B-907D-DBFDE100EB8F}"/>
              </a:ext>
            </a:extLst>
          </p:cNvPr>
          <p:cNvSpPr/>
          <p:nvPr/>
        </p:nvSpPr>
        <p:spPr>
          <a:xfrm>
            <a:off x="1631488" y="3974990"/>
            <a:ext cx="680216" cy="626088"/>
          </a:xfrm>
          <a:prstGeom prst="quadArrowCallout">
            <a:avLst>
              <a:gd name="adj1" fmla="val 37030"/>
              <a:gd name="adj2" fmla="val 18515"/>
              <a:gd name="adj3" fmla="val 18515"/>
              <a:gd name="adj4" fmla="val 48123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Callout: Quad Arrow 61">
            <a:extLst>
              <a:ext uri="{FF2B5EF4-FFF2-40B4-BE49-F238E27FC236}">
                <a16:creationId xmlns:a16="http://schemas.microsoft.com/office/drawing/2014/main" id="{1C694932-826C-4E0E-AAB0-2F6323119061}"/>
              </a:ext>
            </a:extLst>
          </p:cNvPr>
          <p:cNvSpPr/>
          <p:nvPr/>
        </p:nvSpPr>
        <p:spPr>
          <a:xfrm>
            <a:off x="6314999" y="3055190"/>
            <a:ext cx="680216" cy="626088"/>
          </a:xfrm>
          <a:prstGeom prst="quadArrowCallout">
            <a:avLst>
              <a:gd name="adj1" fmla="val 37030"/>
              <a:gd name="adj2" fmla="val 18515"/>
              <a:gd name="adj3" fmla="val 18515"/>
              <a:gd name="adj4" fmla="val 48123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Research outline">
            <a:extLst>
              <a:ext uri="{FF2B5EF4-FFF2-40B4-BE49-F238E27FC236}">
                <a16:creationId xmlns:a16="http://schemas.microsoft.com/office/drawing/2014/main" id="{82C5D21E-B2B9-435C-A1B9-B458815B2D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95603" y="3337022"/>
            <a:ext cx="914400" cy="914400"/>
          </a:xfrm>
          <a:prstGeom prst="rect">
            <a:avLst/>
          </a:prstGeom>
        </p:spPr>
      </p:pic>
      <p:pic>
        <p:nvPicPr>
          <p:cNvPr id="7" name="Graphic 6" descr="Bar chart outline">
            <a:extLst>
              <a:ext uri="{FF2B5EF4-FFF2-40B4-BE49-F238E27FC236}">
                <a16:creationId xmlns:a16="http://schemas.microsoft.com/office/drawing/2014/main" id="{7B4E585B-DD81-470D-B682-C017B42E01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41823" y="2422622"/>
            <a:ext cx="914400" cy="914400"/>
          </a:xfrm>
          <a:prstGeom prst="rect">
            <a:avLst/>
          </a:prstGeom>
        </p:spPr>
      </p:pic>
      <p:sp>
        <p:nvSpPr>
          <p:cNvPr id="27" name="Arrow: Chevron 26">
            <a:extLst>
              <a:ext uri="{FF2B5EF4-FFF2-40B4-BE49-F238E27FC236}">
                <a16:creationId xmlns:a16="http://schemas.microsoft.com/office/drawing/2014/main" id="{F7FB7798-904F-4D24-9C5B-39C70CD6BAA4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055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07;p27">
            <a:extLst>
              <a:ext uri="{FF2B5EF4-FFF2-40B4-BE49-F238E27FC236}">
                <a16:creationId xmlns:a16="http://schemas.microsoft.com/office/drawing/2014/main" id="{436FD9D8-A94D-45F5-8A6C-CFAAB151F011}"/>
              </a:ext>
            </a:extLst>
          </p:cNvPr>
          <p:cNvSpPr/>
          <p:nvPr/>
        </p:nvSpPr>
        <p:spPr>
          <a:xfrm>
            <a:off x="-136341" y="3675074"/>
            <a:ext cx="1828800" cy="18288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5;p25">
            <a:extLst>
              <a:ext uri="{FF2B5EF4-FFF2-40B4-BE49-F238E27FC236}">
                <a16:creationId xmlns:a16="http://schemas.microsoft.com/office/drawing/2014/main" id="{2F5361BB-9FA5-434F-A469-C3082908300B}"/>
              </a:ext>
            </a:extLst>
          </p:cNvPr>
          <p:cNvSpPr/>
          <p:nvPr/>
        </p:nvSpPr>
        <p:spPr>
          <a:xfrm>
            <a:off x="-748644" y="2757736"/>
            <a:ext cx="1828800" cy="1828800"/>
          </a:xfrm>
          <a:prstGeom prst="ellipse">
            <a:avLst/>
          </a:prstGeom>
          <a:solidFill>
            <a:srgbClr val="EA9999">
              <a:alpha val="2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6"/>
          <p:cNvSpPr txBox="1">
            <a:spLocks noGrp="1"/>
          </p:cNvSpPr>
          <p:nvPr>
            <p:ph type="ctrTitle"/>
          </p:nvPr>
        </p:nvSpPr>
        <p:spPr>
          <a:xfrm>
            <a:off x="1870200" y="2219689"/>
            <a:ext cx="5403600" cy="691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sz="3200"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2" name="Google Shape;192;p26"/>
          <p:cNvSpPr txBox="1">
            <a:spLocks noGrp="1"/>
          </p:cNvSpPr>
          <p:nvPr>
            <p:ph type="title" idx="2"/>
          </p:nvPr>
        </p:nvSpPr>
        <p:spPr>
          <a:xfrm>
            <a:off x="3897150" y="1613389"/>
            <a:ext cx="1349700" cy="6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close-up of some leaves&#10;&#10;Description automatically generated with medium confidence">
            <a:extLst>
              <a:ext uri="{FF2B5EF4-FFF2-40B4-BE49-F238E27FC236}">
                <a16:creationId xmlns:a16="http://schemas.microsoft.com/office/drawing/2014/main" id="{0B0B236F-2237-4D71-BAE8-E9E54CDDE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341" y="2482493"/>
            <a:ext cx="2396671" cy="2379285"/>
          </a:xfrm>
          <a:prstGeom prst="rect">
            <a:avLst/>
          </a:prstGeom>
        </p:spPr>
      </p:pic>
      <p:sp>
        <p:nvSpPr>
          <p:cNvPr id="18" name="Google Shape;207;p27">
            <a:extLst>
              <a:ext uri="{FF2B5EF4-FFF2-40B4-BE49-F238E27FC236}">
                <a16:creationId xmlns:a16="http://schemas.microsoft.com/office/drawing/2014/main" id="{0AC751BC-1EFB-4457-8207-A3F1F48F02B0}"/>
              </a:ext>
            </a:extLst>
          </p:cNvPr>
          <p:cNvSpPr/>
          <p:nvPr/>
        </p:nvSpPr>
        <p:spPr>
          <a:xfrm rot="3165548">
            <a:off x="6650477" y="724039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65;p25">
            <a:extLst>
              <a:ext uri="{FF2B5EF4-FFF2-40B4-BE49-F238E27FC236}">
                <a16:creationId xmlns:a16="http://schemas.microsoft.com/office/drawing/2014/main" id="{15E0C947-BC3E-48C6-8F9F-9D2F6854F14B}"/>
              </a:ext>
            </a:extLst>
          </p:cNvPr>
          <p:cNvSpPr/>
          <p:nvPr/>
        </p:nvSpPr>
        <p:spPr>
          <a:xfrm rot="1134209">
            <a:off x="7057868" y="1245078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65;p25">
            <a:extLst>
              <a:ext uri="{FF2B5EF4-FFF2-40B4-BE49-F238E27FC236}">
                <a16:creationId xmlns:a16="http://schemas.microsoft.com/office/drawing/2014/main" id="{4E54091E-7BD4-4D13-A998-052901BE7848}"/>
              </a:ext>
            </a:extLst>
          </p:cNvPr>
          <p:cNvSpPr/>
          <p:nvPr/>
        </p:nvSpPr>
        <p:spPr>
          <a:xfrm rot="1134209">
            <a:off x="6492213" y="312334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07;p27">
            <a:extLst>
              <a:ext uri="{FF2B5EF4-FFF2-40B4-BE49-F238E27FC236}">
                <a16:creationId xmlns:a16="http://schemas.microsoft.com/office/drawing/2014/main" id="{450F508A-CBBC-460C-A661-090D999C6CA4}"/>
              </a:ext>
            </a:extLst>
          </p:cNvPr>
          <p:cNvSpPr/>
          <p:nvPr/>
        </p:nvSpPr>
        <p:spPr>
          <a:xfrm rot="3165548">
            <a:off x="7918861" y="2301133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65;p25">
            <a:extLst>
              <a:ext uri="{FF2B5EF4-FFF2-40B4-BE49-F238E27FC236}">
                <a16:creationId xmlns:a16="http://schemas.microsoft.com/office/drawing/2014/main" id="{989A0323-720B-4193-A378-993A822F3260}"/>
              </a:ext>
            </a:extLst>
          </p:cNvPr>
          <p:cNvSpPr/>
          <p:nvPr/>
        </p:nvSpPr>
        <p:spPr>
          <a:xfrm rot="1134209">
            <a:off x="4601470" y="37658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07;p27">
            <a:extLst>
              <a:ext uri="{FF2B5EF4-FFF2-40B4-BE49-F238E27FC236}">
                <a16:creationId xmlns:a16="http://schemas.microsoft.com/office/drawing/2014/main" id="{F5836D2F-D3D9-40BF-8F1D-F022DD1C9E21}"/>
              </a:ext>
            </a:extLst>
          </p:cNvPr>
          <p:cNvSpPr/>
          <p:nvPr/>
        </p:nvSpPr>
        <p:spPr>
          <a:xfrm rot="3165548">
            <a:off x="8255990" y="6428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9233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163;p25">
            <a:extLst>
              <a:ext uri="{FF2B5EF4-FFF2-40B4-BE49-F238E27FC236}">
                <a16:creationId xmlns:a16="http://schemas.microsoft.com/office/drawing/2014/main" id="{3AE93B37-78BA-4AF7-85AA-263538AD51D7}"/>
              </a:ext>
            </a:extLst>
          </p:cNvPr>
          <p:cNvCxnSpPr/>
          <p:nvPr/>
        </p:nvCxnSpPr>
        <p:spPr>
          <a:xfrm>
            <a:off x="4062475" y="69542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63;p25">
            <a:extLst>
              <a:ext uri="{FF2B5EF4-FFF2-40B4-BE49-F238E27FC236}">
                <a16:creationId xmlns:a16="http://schemas.microsoft.com/office/drawing/2014/main" id="{690B7536-6A44-4551-AC4B-51109E81B55E}"/>
              </a:ext>
            </a:extLst>
          </p:cNvPr>
          <p:cNvCxnSpPr/>
          <p:nvPr/>
        </p:nvCxnSpPr>
        <p:spPr>
          <a:xfrm>
            <a:off x="4275796" y="80379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7"/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4" name="Google Shape;204;p27"/>
          <p:cNvSpPr txBox="1">
            <a:spLocks noGrp="1"/>
          </p:cNvSpPr>
          <p:nvPr>
            <p:ph type="subTitle" idx="1"/>
          </p:nvPr>
        </p:nvSpPr>
        <p:spPr>
          <a:xfrm>
            <a:off x="2533491" y="2407213"/>
            <a:ext cx="4274734" cy="2362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Linear Regression.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Random Forest.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XGB Regressor.</a:t>
            </a:r>
          </a:p>
        </p:txBody>
      </p:sp>
      <p:sp>
        <p:nvSpPr>
          <p:cNvPr id="205" name="Google Shape;205;p27"/>
          <p:cNvSpPr txBox="1"/>
          <p:nvPr/>
        </p:nvSpPr>
        <p:spPr>
          <a:xfrm>
            <a:off x="2644675" y="1803484"/>
            <a:ext cx="2129411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6"/>
                </a:solidFill>
                <a:latin typeface="Quicksand"/>
                <a:ea typeface="Quicksand"/>
                <a:cs typeface="Quicksand"/>
                <a:sym typeface="Quicksand"/>
              </a:rPr>
              <a:t>Model </a:t>
            </a:r>
            <a:r>
              <a:rPr lang="en-US" sz="1800" dirty="0">
                <a:solidFill>
                  <a:schemeClr val="accent6"/>
                </a:solidFill>
                <a:latin typeface="Quicksand"/>
                <a:ea typeface="Quicksand"/>
                <a:cs typeface="Quicksand"/>
                <a:sym typeface="Quicksand"/>
              </a:rPr>
              <a:t>used</a:t>
            </a:r>
            <a:endParaRPr sz="1800" dirty="0">
              <a:solidFill>
                <a:schemeClr val="accent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07" name="Google Shape;207;p27"/>
          <p:cNvSpPr/>
          <p:nvPr/>
        </p:nvSpPr>
        <p:spPr>
          <a:xfrm>
            <a:off x="-613287" y="2221033"/>
            <a:ext cx="2606100" cy="26061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 descr="A picture containing dark, close, vegetable&#10;&#10;Description automatically generated">
            <a:extLst>
              <a:ext uri="{FF2B5EF4-FFF2-40B4-BE49-F238E27FC236}">
                <a16:creationId xmlns:a16="http://schemas.microsoft.com/office/drawing/2014/main" id="{EB21D0CF-480B-4FDA-8D6B-9A89F2963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46670" y="1652155"/>
            <a:ext cx="3491345" cy="3491345"/>
          </a:xfrm>
          <a:prstGeom prst="rect">
            <a:avLst/>
          </a:prstGeom>
        </p:spPr>
      </p:pic>
      <p:sp>
        <p:nvSpPr>
          <p:cNvPr id="9" name="Arrow: Chevron 8">
            <a:extLst>
              <a:ext uri="{FF2B5EF4-FFF2-40B4-BE49-F238E27FC236}">
                <a16:creationId xmlns:a16="http://schemas.microsoft.com/office/drawing/2014/main" id="{2D092741-F414-48C1-BAD9-117EB17E17BB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53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07;p27">
            <a:extLst>
              <a:ext uri="{FF2B5EF4-FFF2-40B4-BE49-F238E27FC236}">
                <a16:creationId xmlns:a16="http://schemas.microsoft.com/office/drawing/2014/main" id="{436FD9D8-A94D-45F5-8A6C-CFAAB151F011}"/>
              </a:ext>
            </a:extLst>
          </p:cNvPr>
          <p:cNvSpPr/>
          <p:nvPr/>
        </p:nvSpPr>
        <p:spPr>
          <a:xfrm>
            <a:off x="-136341" y="3675074"/>
            <a:ext cx="1828800" cy="18288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5;p25">
            <a:extLst>
              <a:ext uri="{FF2B5EF4-FFF2-40B4-BE49-F238E27FC236}">
                <a16:creationId xmlns:a16="http://schemas.microsoft.com/office/drawing/2014/main" id="{2F5361BB-9FA5-434F-A469-C3082908300B}"/>
              </a:ext>
            </a:extLst>
          </p:cNvPr>
          <p:cNvSpPr/>
          <p:nvPr/>
        </p:nvSpPr>
        <p:spPr>
          <a:xfrm>
            <a:off x="-748644" y="2757736"/>
            <a:ext cx="1828800" cy="1828800"/>
          </a:xfrm>
          <a:prstGeom prst="ellipse">
            <a:avLst/>
          </a:prstGeom>
          <a:solidFill>
            <a:srgbClr val="EA9999">
              <a:alpha val="2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6"/>
          <p:cNvSpPr txBox="1">
            <a:spLocks noGrp="1"/>
          </p:cNvSpPr>
          <p:nvPr>
            <p:ph type="ctrTitle"/>
          </p:nvPr>
        </p:nvSpPr>
        <p:spPr>
          <a:xfrm>
            <a:off x="1870200" y="2219689"/>
            <a:ext cx="5403600" cy="691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</a:t>
            </a:r>
            <a:endParaRPr sz="3200"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2" name="Google Shape;192;p26"/>
          <p:cNvSpPr txBox="1">
            <a:spLocks noGrp="1"/>
          </p:cNvSpPr>
          <p:nvPr>
            <p:ph type="title" idx="2"/>
          </p:nvPr>
        </p:nvSpPr>
        <p:spPr>
          <a:xfrm>
            <a:off x="3897150" y="1613389"/>
            <a:ext cx="1349700" cy="6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EDA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close-up of some leaves&#10;&#10;Description automatically generated with medium confidence">
            <a:extLst>
              <a:ext uri="{FF2B5EF4-FFF2-40B4-BE49-F238E27FC236}">
                <a16:creationId xmlns:a16="http://schemas.microsoft.com/office/drawing/2014/main" id="{0B0B236F-2237-4D71-BAE8-E9E54CDDE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341" y="2482493"/>
            <a:ext cx="2396671" cy="2379285"/>
          </a:xfrm>
          <a:prstGeom prst="rect">
            <a:avLst/>
          </a:prstGeom>
        </p:spPr>
      </p:pic>
      <p:sp>
        <p:nvSpPr>
          <p:cNvPr id="18" name="Google Shape;207;p27">
            <a:extLst>
              <a:ext uri="{FF2B5EF4-FFF2-40B4-BE49-F238E27FC236}">
                <a16:creationId xmlns:a16="http://schemas.microsoft.com/office/drawing/2014/main" id="{0AC751BC-1EFB-4457-8207-A3F1F48F02B0}"/>
              </a:ext>
            </a:extLst>
          </p:cNvPr>
          <p:cNvSpPr/>
          <p:nvPr/>
        </p:nvSpPr>
        <p:spPr>
          <a:xfrm rot="3165548">
            <a:off x="6650477" y="724039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65;p25">
            <a:extLst>
              <a:ext uri="{FF2B5EF4-FFF2-40B4-BE49-F238E27FC236}">
                <a16:creationId xmlns:a16="http://schemas.microsoft.com/office/drawing/2014/main" id="{15E0C947-BC3E-48C6-8F9F-9D2F6854F14B}"/>
              </a:ext>
            </a:extLst>
          </p:cNvPr>
          <p:cNvSpPr/>
          <p:nvPr/>
        </p:nvSpPr>
        <p:spPr>
          <a:xfrm rot="1134209">
            <a:off x="7057868" y="1245078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65;p25">
            <a:extLst>
              <a:ext uri="{FF2B5EF4-FFF2-40B4-BE49-F238E27FC236}">
                <a16:creationId xmlns:a16="http://schemas.microsoft.com/office/drawing/2014/main" id="{4E54091E-7BD4-4D13-A998-052901BE7848}"/>
              </a:ext>
            </a:extLst>
          </p:cNvPr>
          <p:cNvSpPr/>
          <p:nvPr/>
        </p:nvSpPr>
        <p:spPr>
          <a:xfrm rot="1134209">
            <a:off x="6492213" y="312334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07;p27">
            <a:extLst>
              <a:ext uri="{FF2B5EF4-FFF2-40B4-BE49-F238E27FC236}">
                <a16:creationId xmlns:a16="http://schemas.microsoft.com/office/drawing/2014/main" id="{450F508A-CBBC-460C-A661-090D999C6CA4}"/>
              </a:ext>
            </a:extLst>
          </p:cNvPr>
          <p:cNvSpPr/>
          <p:nvPr/>
        </p:nvSpPr>
        <p:spPr>
          <a:xfrm rot="3165548">
            <a:off x="7918861" y="2301133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65;p25">
            <a:extLst>
              <a:ext uri="{FF2B5EF4-FFF2-40B4-BE49-F238E27FC236}">
                <a16:creationId xmlns:a16="http://schemas.microsoft.com/office/drawing/2014/main" id="{989A0323-720B-4193-A378-993A822F3260}"/>
              </a:ext>
            </a:extLst>
          </p:cNvPr>
          <p:cNvSpPr/>
          <p:nvPr/>
        </p:nvSpPr>
        <p:spPr>
          <a:xfrm rot="1134209">
            <a:off x="4601470" y="37658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07;p27">
            <a:extLst>
              <a:ext uri="{FF2B5EF4-FFF2-40B4-BE49-F238E27FC236}">
                <a16:creationId xmlns:a16="http://schemas.microsoft.com/office/drawing/2014/main" id="{F5836D2F-D3D9-40BF-8F1D-F022DD1C9E21}"/>
              </a:ext>
            </a:extLst>
          </p:cNvPr>
          <p:cNvSpPr/>
          <p:nvPr/>
        </p:nvSpPr>
        <p:spPr>
          <a:xfrm rot="3165548">
            <a:off x="8255990" y="6428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547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BE057283-02CD-417F-8CD0-866DDDF2E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759" y="1111215"/>
            <a:ext cx="4542481" cy="3094492"/>
          </a:xfrm>
          <a:prstGeom prst="rect">
            <a:avLst/>
          </a:prstGeom>
        </p:spPr>
      </p:pic>
      <p:cxnSp>
        <p:nvCxnSpPr>
          <p:cNvPr id="5" name="Google Shape;163;p25">
            <a:extLst>
              <a:ext uri="{FF2B5EF4-FFF2-40B4-BE49-F238E27FC236}">
                <a16:creationId xmlns:a16="http://schemas.microsoft.com/office/drawing/2014/main" id="{4477234D-5B09-433F-9F34-36DCD5EA1794}"/>
              </a:ext>
            </a:extLst>
          </p:cNvPr>
          <p:cNvCxnSpPr/>
          <p:nvPr/>
        </p:nvCxnSpPr>
        <p:spPr>
          <a:xfrm>
            <a:off x="4724627" y="5034884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" name="Google Shape;163;p25">
            <a:extLst>
              <a:ext uri="{FF2B5EF4-FFF2-40B4-BE49-F238E27FC236}">
                <a16:creationId xmlns:a16="http://schemas.microsoft.com/office/drawing/2014/main" id="{7E3D35C2-3206-4CD2-8B0F-217F99F9D133}"/>
              </a:ext>
            </a:extLst>
          </p:cNvPr>
          <p:cNvCxnSpPr/>
          <p:nvPr/>
        </p:nvCxnSpPr>
        <p:spPr>
          <a:xfrm>
            <a:off x="4937948" y="5143258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203;p27">
            <a:extLst>
              <a:ext uri="{FF2B5EF4-FFF2-40B4-BE49-F238E27FC236}">
                <a16:creationId xmlns:a16="http://schemas.microsoft.com/office/drawing/2014/main" id="{8896F3AF-691F-4DF8-81DD-AD0B21FFB0F9}"/>
              </a:ext>
            </a:extLst>
          </p:cNvPr>
          <p:cNvSpPr txBox="1">
            <a:spLocks/>
          </p:cNvSpPr>
          <p:nvPr/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accent1"/>
              </a:buClr>
              <a:buSzPts val="2400"/>
            </a:pPr>
            <a:r>
              <a:rPr lang="en-US" sz="24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Scatter Plot</a:t>
            </a: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5551CCC6-A562-4CEE-8F7E-42DECC335514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647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treemap chart&#10;&#10;Description automatically generated">
            <a:extLst>
              <a:ext uri="{FF2B5EF4-FFF2-40B4-BE49-F238E27FC236}">
                <a16:creationId xmlns:a16="http://schemas.microsoft.com/office/drawing/2014/main" id="{294AC25F-0919-4E97-BD90-CF85D4794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7979"/>
            <a:ext cx="9144000" cy="2547542"/>
          </a:xfrm>
          <a:prstGeom prst="rect">
            <a:avLst/>
          </a:prstGeom>
        </p:spPr>
      </p:pic>
      <p:cxnSp>
        <p:nvCxnSpPr>
          <p:cNvPr id="8" name="Google Shape;163;p25">
            <a:extLst>
              <a:ext uri="{FF2B5EF4-FFF2-40B4-BE49-F238E27FC236}">
                <a16:creationId xmlns:a16="http://schemas.microsoft.com/office/drawing/2014/main" id="{61F47B9E-3B77-4093-8D08-86289BF57F97}"/>
              </a:ext>
            </a:extLst>
          </p:cNvPr>
          <p:cNvCxnSpPr/>
          <p:nvPr/>
        </p:nvCxnSpPr>
        <p:spPr>
          <a:xfrm>
            <a:off x="4724627" y="5034884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163;p25">
            <a:extLst>
              <a:ext uri="{FF2B5EF4-FFF2-40B4-BE49-F238E27FC236}">
                <a16:creationId xmlns:a16="http://schemas.microsoft.com/office/drawing/2014/main" id="{2C35A498-63D3-47EA-A284-3A547B51DD5C}"/>
              </a:ext>
            </a:extLst>
          </p:cNvPr>
          <p:cNvCxnSpPr/>
          <p:nvPr/>
        </p:nvCxnSpPr>
        <p:spPr>
          <a:xfrm>
            <a:off x="4937948" y="5143258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203;p27">
            <a:extLst>
              <a:ext uri="{FF2B5EF4-FFF2-40B4-BE49-F238E27FC236}">
                <a16:creationId xmlns:a16="http://schemas.microsoft.com/office/drawing/2014/main" id="{F2BDDBAB-C2F2-45C3-A99B-63A00A120BA0}"/>
              </a:ext>
            </a:extLst>
          </p:cNvPr>
          <p:cNvSpPr txBox="1">
            <a:spLocks/>
          </p:cNvSpPr>
          <p:nvPr/>
        </p:nvSpPr>
        <p:spPr>
          <a:xfrm>
            <a:off x="615224" y="333450"/>
            <a:ext cx="8095223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accent1"/>
              </a:buClr>
              <a:buSzPts val="2400"/>
            </a:pPr>
            <a:r>
              <a:rPr lang="en-US" sz="24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Correlation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D877416F-D3EA-41A7-A697-44D66BA406E9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693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203;p27">
            <a:extLst>
              <a:ext uri="{FF2B5EF4-FFF2-40B4-BE49-F238E27FC236}">
                <a16:creationId xmlns:a16="http://schemas.microsoft.com/office/drawing/2014/main" id="{F2BDDBAB-C2F2-45C3-A99B-63A00A120BA0}"/>
              </a:ext>
            </a:extLst>
          </p:cNvPr>
          <p:cNvSpPr txBox="1">
            <a:spLocks/>
          </p:cNvSpPr>
          <p:nvPr/>
        </p:nvSpPr>
        <p:spPr>
          <a:xfrm>
            <a:off x="118611" y="1337401"/>
            <a:ext cx="2630151" cy="25989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accent1"/>
              </a:buClr>
              <a:buSzPts val="2400"/>
            </a:pPr>
            <a:r>
              <a:rPr lang="en-US" sz="24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First Question: Is the geography </a:t>
            </a:r>
            <a:r>
              <a:rPr lang="en-US" sz="2400" b="1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influence</a:t>
            </a:r>
            <a:r>
              <a:rPr lang="en-US" sz="2400" b="1" dirty="0">
                <a:solidFill>
                  <a:srgbClr val="50874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 </a:t>
            </a:r>
            <a:r>
              <a:rPr lang="en-US" sz="24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the</a:t>
            </a:r>
            <a:r>
              <a:rPr lang="en-US" sz="2400" b="1" dirty="0">
                <a:solidFill>
                  <a:srgbClr val="50874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 </a:t>
            </a:r>
            <a:r>
              <a:rPr lang="en-US" sz="24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price?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D877416F-D3EA-41A7-A697-44D66BA406E9}"/>
              </a:ext>
            </a:extLst>
          </p:cNvPr>
          <p:cNvSpPr/>
          <p:nvPr/>
        </p:nvSpPr>
        <p:spPr>
          <a:xfrm>
            <a:off x="264257" y="1457191"/>
            <a:ext cx="291293" cy="236482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pic>
        <p:nvPicPr>
          <p:cNvPr id="3" name="Picture 2" descr="Chart, bar chart, histogram&#10;&#10;Description automatically generated">
            <a:extLst>
              <a:ext uri="{FF2B5EF4-FFF2-40B4-BE49-F238E27FC236}">
                <a16:creationId xmlns:a16="http://schemas.microsoft.com/office/drawing/2014/main" id="{B313BC8C-E5C4-409E-9ACC-E0BE4CE7D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9812" y="428042"/>
            <a:ext cx="6476513" cy="4522329"/>
          </a:xfrm>
          <a:prstGeom prst="rect">
            <a:avLst/>
          </a:prstGeom>
        </p:spPr>
      </p:pic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4BA1EA9C-B4EB-49B3-9C76-690D6BD614DF}"/>
              </a:ext>
            </a:extLst>
          </p:cNvPr>
          <p:cNvSpPr/>
          <p:nvPr/>
        </p:nvSpPr>
        <p:spPr>
          <a:xfrm>
            <a:off x="118611" y="1575432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136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203;p27">
            <a:extLst>
              <a:ext uri="{FF2B5EF4-FFF2-40B4-BE49-F238E27FC236}">
                <a16:creationId xmlns:a16="http://schemas.microsoft.com/office/drawing/2014/main" id="{F2BDDBAB-C2F2-45C3-A99B-63A00A120BA0}"/>
              </a:ext>
            </a:extLst>
          </p:cNvPr>
          <p:cNvSpPr txBox="1">
            <a:spLocks/>
          </p:cNvSpPr>
          <p:nvPr/>
        </p:nvSpPr>
        <p:spPr>
          <a:xfrm>
            <a:off x="409903" y="177765"/>
            <a:ext cx="7851795" cy="9494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accent1"/>
              </a:buClr>
              <a:buSzPts val="2400"/>
            </a:pPr>
            <a:r>
              <a:rPr lang="en-US" sz="24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Second Question: which avocado type is more </a:t>
            </a:r>
            <a:r>
              <a:rPr lang="en-US" sz="2400" b="1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expensive</a:t>
            </a:r>
            <a:r>
              <a:rPr lang="en-US" sz="24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?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D877416F-D3EA-41A7-A697-44D66BA406E9}"/>
              </a:ext>
            </a:extLst>
          </p:cNvPr>
          <p:cNvSpPr/>
          <p:nvPr/>
        </p:nvSpPr>
        <p:spPr>
          <a:xfrm>
            <a:off x="264256" y="314191"/>
            <a:ext cx="291293" cy="236482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4BA1EA9C-B4EB-49B3-9C76-690D6BD614DF}"/>
              </a:ext>
            </a:extLst>
          </p:cNvPr>
          <p:cNvSpPr/>
          <p:nvPr/>
        </p:nvSpPr>
        <p:spPr>
          <a:xfrm>
            <a:off x="118610" y="432432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EA16BE9F-4ADC-4D43-A16C-E546762F28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7" t="11408" r="1035" b="3773"/>
          <a:stretch/>
        </p:blipFill>
        <p:spPr>
          <a:xfrm>
            <a:off x="106601" y="1001290"/>
            <a:ext cx="8930797" cy="414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054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>
            <a:spLocks noGrp="1"/>
          </p:cNvSpPr>
          <p:nvPr>
            <p:ph type="ctrTitle" idx="2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5" name="Google Shape;165;p25"/>
          <p:cNvSpPr/>
          <p:nvPr/>
        </p:nvSpPr>
        <p:spPr>
          <a:xfrm>
            <a:off x="7625896" y="3352798"/>
            <a:ext cx="1823181" cy="1847927"/>
          </a:xfrm>
          <a:prstGeom prst="ellipse">
            <a:avLst/>
          </a:prstGeom>
          <a:solidFill>
            <a:srgbClr val="EA9999">
              <a:alpha val="2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p25"/>
          <p:cNvSpPr txBox="1">
            <a:spLocks noGrp="1"/>
          </p:cNvSpPr>
          <p:nvPr>
            <p:ph type="title"/>
          </p:nvPr>
        </p:nvSpPr>
        <p:spPr>
          <a:xfrm>
            <a:off x="1149900" y="143475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8" name="Google Shape;168;p25"/>
          <p:cNvSpPr txBox="1">
            <a:spLocks noGrp="1"/>
          </p:cNvSpPr>
          <p:nvPr>
            <p:ph type="ctrTitle" idx="3"/>
          </p:nvPr>
        </p:nvSpPr>
        <p:spPr>
          <a:xfrm>
            <a:off x="592050" y="189787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0" name="Google Shape;170;p25"/>
          <p:cNvSpPr txBox="1">
            <a:spLocks noGrp="1"/>
          </p:cNvSpPr>
          <p:nvPr>
            <p:ph type="title" idx="4"/>
          </p:nvPr>
        </p:nvSpPr>
        <p:spPr>
          <a:xfrm>
            <a:off x="1149900" y="297440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1" name="Google Shape;171;p25"/>
          <p:cNvSpPr txBox="1">
            <a:spLocks noGrp="1"/>
          </p:cNvSpPr>
          <p:nvPr>
            <p:ph type="ctrTitle" idx="5"/>
          </p:nvPr>
        </p:nvSpPr>
        <p:spPr>
          <a:xfrm>
            <a:off x="592050" y="343752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Algorithms</a:t>
            </a:r>
          </a:p>
        </p:txBody>
      </p:sp>
      <p:sp>
        <p:nvSpPr>
          <p:cNvPr id="173" name="Google Shape;173;p25"/>
          <p:cNvSpPr txBox="1">
            <a:spLocks noGrp="1"/>
          </p:cNvSpPr>
          <p:nvPr>
            <p:ph type="title" idx="7"/>
          </p:nvPr>
        </p:nvSpPr>
        <p:spPr>
          <a:xfrm>
            <a:off x="3305700" y="143475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4" name="Google Shape;174;p25"/>
          <p:cNvSpPr txBox="1">
            <a:spLocks noGrp="1"/>
          </p:cNvSpPr>
          <p:nvPr>
            <p:ph type="ctrTitle" idx="8"/>
          </p:nvPr>
        </p:nvSpPr>
        <p:spPr>
          <a:xfrm>
            <a:off x="2747850" y="189787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6" name="Google Shape;176;p25"/>
          <p:cNvSpPr txBox="1">
            <a:spLocks noGrp="1"/>
          </p:cNvSpPr>
          <p:nvPr>
            <p:ph type="title" idx="13"/>
          </p:nvPr>
        </p:nvSpPr>
        <p:spPr>
          <a:xfrm>
            <a:off x="3305700" y="297440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7" name="Google Shape;177;p25"/>
          <p:cNvSpPr txBox="1">
            <a:spLocks noGrp="1"/>
          </p:cNvSpPr>
          <p:nvPr>
            <p:ph type="ctrTitle" idx="14"/>
          </p:nvPr>
        </p:nvSpPr>
        <p:spPr>
          <a:xfrm>
            <a:off x="2747850" y="343752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Conclution</a:t>
            </a:r>
            <a:endParaRPr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9" name="Google Shape;179;p25"/>
          <p:cNvSpPr txBox="1">
            <a:spLocks noGrp="1"/>
          </p:cNvSpPr>
          <p:nvPr>
            <p:ph type="title" idx="16"/>
          </p:nvPr>
        </p:nvSpPr>
        <p:spPr>
          <a:xfrm>
            <a:off x="5470096" y="143475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0" name="Google Shape;180;p25"/>
          <p:cNvSpPr txBox="1">
            <a:spLocks noGrp="1"/>
          </p:cNvSpPr>
          <p:nvPr>
            <p:ph type="ctrTitle" idx="17"/>
          </p:nvPr>
        </p:nvSpPr>
        <p:spPr>
          <a:xfrm>
            <a:off x="4912246" y="189787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</a:t>
            </a:r>
            <a:endParaRPr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" name="Google Shape;182;p25"/>
          <p:cNvSpPr txBox="1">
            <a:spLocks noGrp="1"/>
          </p:cNvSpPr>
          <p:nvPr>
            <p:ph type="title" idx="19"/>
          </p:nvPr>
        </p:nvSpPr>
        <p:spPr>
          <a:xfrm>
            <a:off x="5470096" y="2974400"/>
            <a:ext cx="99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  <a:endParaRPr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Google Shape;183;p25"/>
          <p:cNvSpPr txBox="1">
            <a:spLocks noGrp="1"/>
          </p:cNvSpPr>
          <p:nvPr>
            <p:ph type="ctrTitle" idx="20"/>
          </p:nvPr>
        </p:nvSpPr>
        <p:spPr>
          <a:xfrm>
            <a:off x="4912246" y="3437525"/>
            <a:ext cx="2109300" cy="6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  <a:endParaRPr b="1" dirty="0">
              <a:solidFill>
                <a:srgbClr val="14725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close-up of a plant&#10;&#10;Description automatically generated with medium confidence">
            <a:extLst>
              <a:ext uri="{FF2B5EF4-FFF2-40B4-BE49-F238E27FC236}">
                <a16:creationId xmlns:a16="http://schemas.microsoft.com/office/drawing/2014/main" id="{889A9BB7-0629-439F-BB05-2CF6F7481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28185">
            <a:off x="7174488" y="1562448"/>
            <a:ext cx="1635376" cy="3580700"/>
          </a:xfrm>
          <a:prstGeom prst="rect">
            <a:avLst/>
          </a:prstGeom>
        </p:spPr>
      </p:pic>
      <p:cxnSp>
        <p:nvCxnSpPr>
          <p:cNvPr id="35" name="Google Shape;163;p25">
            <a:extLst>
              <a:ext uri="{FF2B5EF4-FFF2-40B4-BE49-F238E27FC236}">
                <a16:creationId xmlns:a16="http://schemas.microsoft.com/office/drawing/2014/main" id="{5C19249B-8561-429B-85AF-FC3B62442F29}"/>
              </a:ext>
            </a:extLst>
          </p:cNvPr>
          <p:cNvCxnSpPr/>
          <p:nvPr/>
        </p:nvCxnSpPr>
        <p:spPr>
          <a:xfrm>
            <a:off x="-1595850" y="84443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86874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07;p27">
            <a:extLst>
              <a:ext uri="{FF2B5EF4-FFF2-40B4-BE49-F238E27FC236}">
                <a16:creationId xmlns:a16="http://schemas.microsoft.com/office/drawing/2014/main" id="{436FD9D8-A94D-45F5-8A6C-CFAAB151F011}"/>
              </a:ext>
            </a:extLst>
          </p:cNvPr>
          <p:cNvSpPr/>
          <p:nvPr/>
        </p:nvSpPr>
        <p:spPr>
          <a:xfrm>
            <a:off x="-136341" y="3675074"/>
            <a:ext cx="1828800" cy="18288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5;p25">
            <a:extLst>
              <a:ext uri="{FF2B5EF4-FFF2-40B4-BE49-F238E27FC236}">
                <a16:creationId xmlns:a16="http://schemas.microsoft.com/office/drawing/2014/main" id="{2F5361BB-9FA5-434F-A469-C3082908300B}"/>
              </a:ext>
            </a:extLst>
          </p:cNvPr>
          <p:cNvSpPr/>
          <p:nvPr/>
        </p:nvSpPr>
        <p:spPr>
          <a:xfrm>
            <a:off x="-748644" y="2757736"/>
            <a:ext cx="1828800" cy="1828800"/>
          </a:xfrm>
          <a:prstGeom prst="ellipse">
            <a:avLst/>
          </a:prstGeom>
          <a:solidFill>
            <a:srgbClr val="EA9999">
              <a:alpha val="2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6"/>
          <p:cNvSpPr txBox="1">
            <a:spLocks noGrp="1"/>
          </p:cNvSpPr>
          <p:nvPr>
            <p:ph type="title" idx="2"/>
          </p:nvPr>
        </p:nvSpPr>
        <p:spPr>
          <a:xfrm>
            <a:off x="3614323" y="1796348"/>
            <a:ext cx="1915354" cy="7908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close-up of some leaves&#10;&#10;Description automatically generated with medium confidence">
            <a:extLst>
              <a:ext uri="{FF2B5EF4-FFF2-40B4-BE49-F238E27FC236}">
                <a16:creationId xmlns:a16="http://schemas.microsoft.com/office/drawing/2014/main" id="{0B0B236F-2237-4D71-BAE8-E9E54CDDE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341" y="2482493"/>
            <a:ext cx="2396671" cy="2379285"/>
          </a:xfrm>
          <a:prstGeom prst="rect">
            <a:avLst/>
          </a:prstGeom>
        </p:spPr>
      </p:pic>
      <p:sp>
        <p:nvSpPr>
          <p:cNvPr id="18" name="Google Shape;207;p27">
            <a:extLst>
              <a:ext uri="{FF2B5EF4-FFF2-40B4-BE49-F238E27FC236}">
                <a16:creationId xmlns:a16="http://schemas.microsoft.com/office/drawing/2014/main" id="{0AC751BC-1EFB-4457-8207-A3F1F48F02B0}"/>
              </a:ext>
            </a:extLst>
          </p:cNvPr>
          <p:cNvSpPr/>
          <p:nvPr/>
        </p:nvSpPr>
        <p:spPr>
          <a:xfrm rot="3165548">
            <a:off x="6650477" y="724039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65;p25">
            <a:extLst>
              <a:ext uri="{FF2B5EF4-FFF2-40B4-BE49-F238E27FC236}">
                <a16:creationId xmlns:a16="http://schemas.microsoft.com/office/drawing/2014/main" id="{15E0C947-BC3E-48C6-8F9F-9D2F6854F14B}"/>
              </a:ext>
            </a:extLst>
          </p:cNvPr>
          <p:cNvSpPr/>
          <p:nvPr/>
        </p:nvSpPr>
        <p:spPr>
          <a:xfrm rot="1134209">
            <a:off x="7057868" y="1245078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65;p25">
            <a:extLst>
              <a:ext uri="{FF2B5EF4-FFF2-40B4-BE49-F238E27FC236}">
                <a16:creationId xmlns:a16="http://schemas.microsoft.com/office/drawing/2014/main" id="{4E54091E-7BD4-4D13-A998-052901BE7848}"/>
              </a:ext>
            </a:extLst>
          </p:cNvPr>
          <p:cNvSpPr/>
          <p:nvPr/>
        </p:nvSpPr>
        <p:spPr>
          <a:xfrm rot="1134209">
            <a:off x="6492213" y="312334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07;p27">
            <a:extLst>
              <a:ext uri="{FF2B5EF4-FFF2-40B4-BE49-F238E27FC236}">
                <a16:creationId xmlns:a16="http://schemas.microsoft.com/office/drawing/2014/main" id="{450F508A-CBBC-460C-A661-090D999C6CA4}"/>
              </a:ext>
            </a:extLst>
          </p:cNvPr>
          <p:cNvSpPr/>
          <p:nvPr/>
        </p:nvSpPr>
        <p:spPr>
          <a:xfrm rot="3165548">
            <a:off x="7918861" y="2301133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65;p25">
            <a:extLst>
              <a:ext uri="{FF2B5EF4-FFF2-40B4-BE49-F238E27FC236}">
                <a16:creationId xmlns:a16="http://schemas.microsoft.com/office/drawing/2014/main" id="{989A0323-720B-4193-A378-993A822F3260}"/>
              </a:ext>
            </a:extLst>
          </p:cNvPr>
          <p:cNvSpPr/>
          <p:nvPr/>
        </p:nvSpPr>
        <p:spPr>
          <a:xfrm rot="1134209">
            <a:off x="4601470" y="37658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07;p27">
            <a:extLst>
              <a:ext uri="{FF2B5EF4-FFF2-40B4-BE49-F238E27FC236}">
                <a16:creationId xmlns:a16="http://schemas.microsoft.com/office/drawing/2014/main" id="{F5836D2F-D3D9-40BF-8F1D-F022DD1C9E21}"/>
              </a:ext>
            </a:extLst>
          </p:cNvPr>
          <p:cNvSpPr/>
          <p:nvPr/>
        </p:nvSpPr>
        <p:spPr>
          <a:xfrm rot="3165548">
            <a:off x="8255990" y="6428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7153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163;p25">
            <a:extLst>
              <a:ext uri="{FF2B5EF4-FFF2-40B4-BE49-F238E27FC236}">
                <a16:creationId xmlns:a16="http://schemas.microsoft.com/office/drawing/2014/main" id="{3AE93B37-78BA-4AF7-85AA-263538AD51D7}"/>
              </a:ext>
            </a:extLst>
          </p:cNvPr>
          <p:cNvCxnSpPr/>
          <p:nvPr/>
        </p:nvCxnSpPr>
        <p:spPr>
          <a:xfrm>
            <a:off x="4062475" y="69542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63;p25">
            <a:extLst>
              <a:ext uri="{FF2B5EF4-FFF2-40B4-BE49-F238E27FC236}">
                <a16:creationId xmlns:a16="http://schemas.microsoft.com/office/drawing/2014/main" id="{690B7536-6A44-4551-AC4B-51109E81B55E}"/>
              </a:ext>
            </a:extLst>
          </p:cNvPr>
          <p:cNvCxnSpPr/>
          <p:nvPr/>
        </p:nvCxnSpPr>
        <p:spPr>
          <a:xfrm>
            <a:off x="4275796" y="80379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7"/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9D6D349-4F13-4273-A118-94F462128B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740709"/>
              </p:ext>
            </p:extLst>
          </p:nvPr>
        </p:nvGraphicFramePr>
        <p:xfrm>
          <a:off x="800289" y="1588770"/>
          <a:ext cx="7960537" cy="207772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53935">
                  <a:extLst>
                    <a:ext uri="{9D8B030D-6E8A-4147-A177-3AD203B41FA5}">
                      <a16:colId xmlns:a16="http://schemas.microsoft.com/office/drawing/2014/main" val="371967421"/>
                    </a:ext>
                  </a:extLst>
                </a:gridCol>
                <a:gridCol w="796532">
                  <a:extLst>
                    <a:ext uri="{9D8B030D-6E8A-4147-A177-3AD203B41FA5}">
                      <a16:colId xmlns:a16="http://schemas.microsoft.com/office/drawing/2014/main" val="870068164"/>
                    </a:ext>
                  </a:extLst>
                </a:gridCol>
                <a:gridCol w="1111568">
                  <a:extLst>
                    <a:ext uri="{9D8B030D-6E8A-4147-A177-3AD203B41FA5}">
                      <a16:colId xmlns:a16="http://schemas.microsoft.com/office/drawing/2014/main" val="2393850803"/>
                    </a:ext>
                  </a:extLst>
                </a:gridCol>
                <a:gridCol w="1094105">
                  <a:extLst>
                    <a:ext uri="{9D8B030D-6E8A-4147-A177-3AD203B41FA5}">
                      <a16:colId xmlns:a16="http://schemas.microsoft.com/office/drawing/2014/main" val="2081818821"/>
                    </a:ext>
                  </a:extLst>
                </a:gridCol>
                <a:gridCol w="528955">
                  <a:extLst>
                    <a:ext uri="{9D8B030D-6E8A-4147-A177-3AD203B41FA5}">
                      <a16:colId xmlns:a16="http://schemas.microsoft.com/office/drawing/2014/main" val="3697361081"/>
                    </a:ext>
                  </a:extLst>
                </a:gridCol>
                <a:gridCol w="684530">
                  <a:extLst>
                    <a:ext uri="{9D8B030D-6E8A-4147-A177-3AD203B41FA5}">
                      <a16:colId xmlns:a16="http://schemas.microsoft.com/office/drawing/2014/main" val="695132986"/>
                    </a:ext>
                  </a:extLst>
                </a:gridCol>
                <a:gridCol w="528955">
                  <a:extLst>
                    <a:ext uri="{9D8B030D-6E8A-4147-A177-3AD203B41FA5}">
                      <a16:colId xmlns:a16="http://schemas.microsoft.com/office/drawing/2014/main" val="2870477508"/>
                    </a:ext>
                  </a:extLst>
                </a:gridCol>
                <a:gridCol w="1003618">
                  <a:extLst>
                    <a:ext uri="{9D8B030D-6E8A-4147-A177-3AD203B41FA5}">
                      <a16:colId xmlns:a16="http://schemas.microsoft.com/office/drawing/2014/main" val="3019707310"/>
                    </a:ext>
                  </a:extLst>
                </a:gridCol>
                <a:gridCol w="528955">
                  <a:extLst>
                    <a:ext uri="{9D8B030D-6E8A-4147-A177-3AD203B41FA5}">
                      <a16:colId xmlns:a16="http://schemas.microsoft.com/office/drawing/2014/main" val="3327456102"/>
                    </a:ext>
                  </a:extLst>
                </a:gridCol>
                <a:gridCol w="648017">
                  <a:extLst>
                    <a:ext uri="{9D8B030D-6E8A-4147-A177-3AD203B41FA5}">
                      <a16:colId xmlns:a16="http://schemas.microsoft.com/office/drawing/2014/main" val="3393826161"/>
                    </a:ext>
                  </a:extLst>
                </a:gridCol>
                <a:gridCol w="781367">
                  <a:extLst>
                    <a:ext uri="{9D8B030D-6E8A-4147-A177-3AD203B41FA5}">
                      <a16:colId xmlns:a16="http://schemas.microsoft.com/office/drawing/2014/main" val="3718550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1100" b="1" i="0" u="none" strike="noStrike" cap="none" dirty="0">
                        <a:solidFill>
                          <a:srgbClr val="50874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Date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 err="1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AveragePrice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Total Volume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4046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4225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4770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type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year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  <a:sym typeface="Arial"/>
                        </a:rPr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  <a:sym typeface="Arial"/>
                        </a:rPr>
                        <a:t>seasons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2394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0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2015-12-27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1.33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64236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1036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54454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48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conventional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Albany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3281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2015-12-20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1.35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54876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674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44638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58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conventional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Albany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5724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Arial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2015-12-13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Arial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0.93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118220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794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109149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130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conventional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Albany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4342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3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2015-12-06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1.08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78992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1132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71976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72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conventional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Albany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239380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B5BABCA-1B5F-47C7-A24B-EE54D8E80FB1}"/>
              </a:ext>
            </a:extLst>
          </p:cNvPr>
          <p:cNvSpPr txBox="1"/>
          <p:nvPr/>
        </p:nvSpPr>
        <p:spPr>
          <a:xfrm>
            <a:off x="800288" y="4078091"/>
            <a:ext cx="79605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 new column to applying the </a:t>
            </a:r>
            <a:r>
              <a:rPr lang="en-US" sz="14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</a:t>
            </a: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if season = 0 it’s spring, 1 for summer, 2 for fall and 3 for winter.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2293C6FF-3141-4E33-BBE4-3D9B4526C409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5726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163;p25">
            <a:extLst>
              <a:ext uri="{FF2B5EF4-FFF2-40B4-BE49-F238E27FC236}">
                <a16:creationId xmlns:a16="http://schemas.microsoft.com/office/drawing/2014/main" id="{3AE93B37-78BA-4AF7-85AA-263538AD51D7}"/>
              </a:ext>
            </a:extLst>
          </p:cNvPr>
          <p:cNvCxnSpPr/>
          <p:nvPr/>
        </p:nvCxnSpPr>
        <p:spPr>
          <a:xfrm>
            <a:off x="4062475" y="69542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63;p25">
            <a:extLst>
              <a:ext uri="{FF2B5EF4-FFF2-40B4-BE49-F238E27FC236}">
                <a16:creationId xmlns:a16="http://schemas.microsoft.com/office/drawing/2014/main" id="{690B7536-6A44-4551-AC4B-51109E81B55E}"/>
              </a:ext>
            </a:extLst>
          </p:cNvPr>
          <p:cNvCxnSpPr/>
          <p:nvPr/>
        </p:nvCxnSpPr>
        <p:spPr>
          <a:xfrm>
            <a:off x="4275796" y="80379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7"/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Model Performance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9D6D349-4F13-4273-A118-94F462128B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836419"/>
              </p:ext>
            </p:extLst>
          </p:nvPr>
        </p:nvGraphicFramePr>
        <p:xfrm>
          <a:off x="2841107" y="1841630"/>
          <a:ext cx="3878898" cy="148336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314893">
                  <a:extLst>
                    <a:ext uri="{9D8B030D-6E8A-4147-A177-3AD203B41FA5}">
                      <a16:colId xmlns:a16="http://schemas.microsoft.com/office/drawing/2014/main" val="870068164"/>
                    </a:ext>
                  </a:extLst>
                </a:gridCol>
                <a:gridCol w="1564005">
                  <a:extLst>
                    <a:ext uri="{9D8B030D-6E8A-4147-A177-3AD203B41FA5}">
                      <a16:colId xmlns:a16="http://schemas.microsoft.com/office/drawing/2014/main" val="23938508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Model</a:t>
                      </a:r>
                      <a:endParaRPr lang="en-US" sz="14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Using R2</a:t>
                      </a:r>
                      <a:endParaRPr lang="en-US" sz="14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2394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Linear Regression</a:t>
                      </a:r>
                      <a:endParaRPr lang="en-US" sz="14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0.60</a:t>
                      </a:r>
                      <a:endParaRPr lang="en-US" sz="14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3281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4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Random Forest Regressor</a:t>
                      </a:r>
                      <a:endParaRPr lang="en-US" sz="14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0.90</a:t>
                      </a:r>
                      <a:endParaRPr lang="en-US" sz="1400" b="1" i="0" u="none" strike="noStrike" cap="none" dirty="0">
                        <a:solidFill>
                          <a:schemeClr val="accent6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5724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XGB Regressor</a:t>
                      </a:r>
                      <a:endParaRPr lang="en-US" sz="14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Arial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b="1" dirty="0">
                          <a:solidFill>
                            <a:schemeClr val="accent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0.90</a:t>
                      </a:r>
                      <a:endParaRPr lang="en-US" sz="1400" b="1" i="0" u="none" strike="noStrike" cap="none" dirty="0">
                        <a:solidFill>
                          <a:schemeClr val="accent6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43424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B5BABCA-1B5F-47C7-A24B-EE54D8E80FB1}"/>
              </a:ext>
            </a:extLst>
          </p:cNvPr>
          <p:cNvSpPr txBox="1"/>
          <p:nvPr/>
        </p:nvSpPr>
        <p:spPr>
          <a:xfrm>
            <a:off x="800288" y="4078091"/>
            <a:ext cx="79605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both regressors Random Forest and XGB got the same score, which mean their performance is comparable.</a:t>
            </a:r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2293C6FF-3141-4E33-BBE4-3D9B4526C409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496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07;p27">
            <a:extLst>
              <a:ext uri="{FF2B5EF4-FFF2-40B4-BE49-F238E27FC236}">
                <a16:creationId xmlns:a16="http://schemas.microsoft.com/office/drawing/2014/main" id="{436FD9D8-A94D-45F5-8A6C-CFAAB151F011}"/>
              </a:ext>
            </a:extLst>
          </p:cNvPr>
          <p:cNvSpPr/>
          <p:nvPr/>
        </p:nvSpPr>
        <p:spPr>
          <a:xfrm>
            <a:off x="-136341" y="3675074"/>
            <a:ext cx="1828800" cy="18288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5;p25">
            <a:extLst>
              <a:ext uri="{FF2B5EF4-FFF2-40B4-BE49-F238E27FC236}">
                <a16:creationId xmlns:a16="http://schemas.microsoft.com/office/drawing/2014/main" id="{2F5361BB-9FA5-434F-A469-C3082908300B}"/>
              </a:ext>
            </a:extLst>
          </p:cNvPr>
          <p:cNvSpPr/>
          <p:nvPr/>
        </p:nvSpPr>
        <p:spPr>
          <a:xfrm>
            <a:off x="-748644" y="2757736"/>
            <a:ext cx="1828800" cy="1828800"/>
          </a:xfrm>
          <a:prstGeom prst="ellipse">
            <a:avLst/>
          </a:prstGeom>
          <a:solidFill>
            <a:srgbClr val="EA9999">
              <a:alpha val="2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6"/>
          <p:cNvSpPr txBox="1">
            <a:spLocks noGrp="1"/>
          </p:cNvSpPr>
          <p:nvPr>
            <p:ph type="ctrTitle"/>
          </p:nvPr>
        </p:nvSpPr>
        <p:spPr>
          <a:xfrm>
            <a:off x="1870200" y="2219689"/>
            <a:ext cx="5403600" cy="691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Conclosuion</a:t>
            </a:r>
            <a:endParaRPr sz="3200"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2" name="Google Shape;192;p26"/>
          <p:cNvSpPr txBox="1">
            <a:spLocks noGrp="1"/>
          </p:cNvSpPr>
          <p:nvPr>
            <p:ph type="title" idx="2"/>
          </p:nvPr>
        </p:nvSpPr>
        <p:spPr>
          <a:xfrm>
            <a:off x="3897150" y="1613389"/>
            <a:ext cx="1349700" cy="6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close-up of some leaves&#10;&#10;Description automatically generated with medium confidence">
            <a:extLst>
              <a:ext uri="{FF2B5EF4-FFF2-40B4-BE49-F238E27FC236}">
                <a16:creationId xmlns:a16="http://schemas.microsoft.com/office/drawing/2014/main" id="{0B0B236F-2237-4D71-BAE8-E9E54CDDE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341" y="2482493"/>
            <a:ext cx="2396671" cy="2379285"/>
          </a:xfrm>
          <a:prstGeom prst="rect">
            <a:avLst/>
          </a:prstGeom>
        </p:spPr>
      </p:pic>
      <p:sp>
        <p:nvSpPr>
          <p:cNvPr id="18" name="Google Shape;207;p27">
            <a:extLst>
              <a:ext uri="{FF2B5EF4-FFF2-40B4-BE49-F238E27FC236}">
                <a16:creationId xmlns:a16="http://schemas.microsoft.com/office/drawing/2014/main" id="{0AC751BC-1EFB-4457-8207-A3F1F48F02B0}"/>
              </a:ext>
            </a:extLst>
          </p:cNvPr>
          <p:cNvSpPr/>
          <p:nvPr/>
        </p:nvSpPr>
        <p:spPr>
          <a:xfrm rot="3165548">
            <a:off x="6650477" y="724039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65;p25">
            <a:extLst>
              <a:ext uri="{FF2B5EF4-FFF2-40B4-BE49-F238E27FC236}">
                <a16:creationId xmlns:a16="http://schemas.microsoft.com/office/drawing/2014/main" id="{15E0C947-BC3E-48C6-8F9F-9D2F6854F14B}"/>
              </a:ext>
            </a:extLst>
          </p:cNvPr>
          <p:cNvSpPr/>
          <p:nvPr/>
        </p:nvSpPr>
        <p:spPr>
          <a:xfrm rot="1134209">
            <a:off x="7057868" y="1245078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65;p25">
            <a:extLst>
              <a:ext uri="{FF2B5EF4-FFF2-40B4-BE49-F238E27FC236}">
                <a16:creationId xmlns:a16="http://schemas.microsoft.com/office/drawing/2014/main" id="{4E54091E-7BD4-4D13-A998-052901BE7848}"/>
              </a:ext>
            </a:extLst>
          </p:cNvPr>
          <p:cNvSpPr/>
          <p:nvPr/>
        </p:nvSpPr>
        <p:spPr>
          <a:xfrm rot="1134209">
            <a:off x="6492213" y="312334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07;p27">
            <a:extLst>
              <a:ext uri="{FF2B5EF4-FFF2-40B4-BE49-F238E27FC236}">
                <a16:creationId xmlns:a16="http://schemas.microsoft.com/office/drawing/2014/main" id="{450F508A-CBBC-460C-A661-090D999C6CA4}"/>
              </a:ext>
            </a:extLst>
          </p:cNvPr>
          <p:cNvSpPr/>
          <p:nvPr/>
        </p:nvSpPr>
        <p:spPr>
          <a:xfrm rot="3165548">
            <a:off x="7918861" y="2301133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65;p25">
            <a:extLst>
              <a:ext uri="{FF2B5EF4-FFF2-40B4-BE49-F238E27FC236}">
                <a16:creationId xmlns:a16="http://schemas.microsoft.com/office/drawing/2014/main" id="{989A0323-720B-4193-A378-993A822F3260}"/>
              </a:ext>
            </a:extLst>
          </p:cNvPr>
          <p:cNvSpPr/>
          <p:nvPr/>
        </p:nvSpPr>
        <p:spPr>
          <a:xfrm rot="1134209">
            <a:off x="4601470" y="37658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07;p27">
            <a:extLst>
              <a:ext uri="{FF2B5EF4-FFF2-40B4-BE49-F238E27FC236}">
                <a16:creationId xmlns:a16="http://schemas.microsoft.com/office/drawing/2014/main" id="{F5836D2F-D3D9-40BF-8F1D-F022DD1C9E21}"/>
              </a:ext>
            </a:extLst>
          </p:cNvPr>
          <p:cNvSpPr/>
          <p:nvPr/>
        </p:nvSpPr>
        <p:spPr>
          <a:xfrm rot="3165548">
            <a:off x="8255990" y="6428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3911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163;p25">
            <a:extLst>
              <a:ext uri="{FF2B5EF4-FFF2-40B4-BE49-F238E27FC236}">
                <a16:creationId xmlns:a16="http://schemas.microsoft.com/office/drawing/2014/main" id="{3AE93B37-78BA-4AF7-85AA-263538AD51D7}"/>
              </a:ext>
            </a:extLst>
          </p:cNvPr>
          <p:cNvCxnSpPr/>
          <p:nvPr/>
        </p:nvCxnSpPr>
        <p:spPr>
          <a:xfrm>
            <a:off x="4062475" y="69542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63;p25">
            <a:extLst>
              <a:ext uri="{FF2B5EF4-FFF2-40B4-BE49-F238E27FC236}">
                <a16:creationId xmlns:a16="http://schemas.microsoft.com/office/drawing/2014/main" id="{690B7536-6A44-4551-AC4B-51109E81B55E}"/>
              </a:ext>
            </a:extLst>
          </p:cNvPr>
          <p:cNvCxnSpPr/>
          <p:nvPr/>
        </p:nvCxnSpPr>
        <p:spPr>
          <a:xfrm>
            <a:off x="4275796" y="80379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7"/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Conclosuion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4" name="Google Shape;204;p27"/>
          <p:cNvSpPr txBox="1">
            <a:spLocks noGrp="1"/>
          </p:cNvSpPr>
          <p:nvPr>
            <p:ph type="subTitle" idx="1"/>
          </p:nvPr>
        </p:nvSpPr>
        <p:spPr>
          <a:xfrm>
            <a:off x="2442589" y="2465080"/>
            <a:ext cx="6141855" cy="2362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1800" spc="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questions were answered clearly.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1800" spc="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next step may create a form to making search easier to people who interesting avocado to enter the avocado product number and got a brief describe about it.</a:t>
            </a:r>
            <a:endParaRPr sz="1800" spc="2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" name="Google Shape;205;p27"/>
          <p:cNvSpPr txBox="1"/>
          <p:nvPr/>
        </p:nvSpPr>
        <p:spPr>
          <a:xfrm>
            <a:off x="2442589" y="1724529"/>
            <a:ext cx="2586611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6"/>
                </a:solidFill>
                <a:latin typeface="Quicksand"/>
                <a:ea typeface="Quicksand"/>
                <a:cs typeface="Quicksand"/>
                <a:sym typeface="Quicksand"/>
              </a:rPr>
              <a:t>Avocado </a:t>
            </a:r>
            <a:r>
              <a:rPr lang="en" sz="1800" dirty="0">
                <a:solidFill>
                  <a:schemeClr val="accent6"/>
                </a:solidFill>
                <a:latin typeface="Quicksand"/>
                <a:ea typeface="Quicksand"/>
                <a:cs typeface="Quicksand"/>
                <a:sym typeface="Quicksand"/>
              </a:rPr>
              <a:t>Predict Price</a:t>
            </a:r>
            <a:endParaRPr sz="1800" dirty="0">
              <a:solidFill>
                <a:schemeClr val="accent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07" name="Google Shape;207;p27"/>
          <p:cNvSpPr/>
          <p:nvPr/>
        </p:nvSpPr>
        <p:spPr>
          <a:xfrm>
            <a:off x="-613287" y="2221033"/>
            <a:ext cx="2606100" cy="26061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 descr="A picture containing dark, close, vegetable&#10;&#10;Description automatically generated">
            <a:extLst>
              <a:ext uri="{FF2B5EF4-FFF2-40B4-BE49-F238E27FC236}">
                <a16:creationId xmlns:a16="http://schemas.microsoft.com/office/drawing/2014/main" id="{EB21D0CF-480B-4FDA-8D6B-9A89F2963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46670" y="1652155"/>
            <a:ext cx="3491345" cy="3491345"/>
          </a:xfrm>
          <a:prstGeom prst="rect">
            <a:avLst/>
          </a:prstGeom>
        </p:spPr>
      </p:pic>
      <p:sp>
        <p:nvSpPr>
          <p:cNvPr id="9" name="Arrow: Chevron 8">
            <a:extLst>
              <a:ext uri="{FF2B5EF4-FFF2-40B4-BE49-F238E27FC236}">
                <a16:creationId xmlns:a16="http://schemas.microsoft.com/office/drawing/2014/main" id="{2D092741-F414-48C1-BAD9-117EB17E17BB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713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07;p27">
            <a:extLst>
              <a:ext uri="{FF2B5EF4-FFF2-40B4-BE49-F238E27FC236}">
                <a16:creationId xmlns:a16="http://schemas.microsoft.com/office/drawing/2014/main" id="{436FD9D8-A94D-45F5-8A6C-CFAAB151F011}"/>
              </a:ext>
            </a:extLst>
          </p:cNvPr>
          <p:cNvSpPr/>
          <p:nvPr/>
        </p:nvSpPr>
        <p:spPr>
          <a:xfrm>
            <a:off x="-136341" y="3675074"/>
            <a:ext cx="1828800" cy="18288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5;p25">
            <a:extLst>
              <a:ext uri="{FF2B5EF4-FFF2-40B4-BE49-F238E27FC236}">
                <a16:creationId xmlns:a16="http://schemas.microsoft.com/office/drawing/2014/main" id="{2F5361BB-9FA5-434F-A469-C3082908300B}"/>
              </a:ext>
            </a:extLst>
          </p:cNvPr>
          <p:cNvSpPr/>
          <p:nvPr/>
        </p:nvSpPr>
        <p:spPr>
          <a:xfrm>
            <a:off x="-748644" y="2757736"/>
            <a:ext cx="1828800" cy="1828800"/>
          </a:xfrm>
          <a:prstGeom prst="ellipse">
            <a:avLst/>
          </a:prstGeom>
          <a:solidFill>
            <a:srgbClr val="EA9999">
              <a:alpha val="2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6"/>
          <p:cNvSpPr txBox="1">
            <a:spLocks noGrp="1"/>
          </p:cNvSpPr>
          <p:nvPr>
            <p:ph type="ctrTitle"/>
          </p:nvPr>
        </p:nvSpPr>
        <p:spPr>
          <a:xfrm>
            <a:off x="1870200" y="2219689"/>
            <a:ext cx="5403600" cy="691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  <a:endParaRPr sz="3200"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2" name="Google Shape;192;p26"/>
          <p:cNvSpPr txBox="1">
            <a:spLocks noGrp="1"/>
          </p:cNvSpPr>
          <p:nvPr>
            <p:ph type="title" idx="2"/>
          </p:nvPr>
        </p:nvSpPr>
        <p:spPr>
          <a:xfrm>
            <a:off x="3897150" y="1613389"/>
            <a:ext cx="1349700" cy="6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close-up of some leaves&#10;&#10;Description automatically generated with medium confidence">
            <a:extLst>
              <a:ext uri="{FF2B5EF4-FFF2-40B4-BE49-F238E27FC236}">
                <a16:creationId xmlns:a16="http://schemas.microsoft.com/office/drawing/2014/main" id="{0B0B236F-2237-4D71-BAE8-E9E54CDDE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341" y="2482493"/>
            <a:ext cx="2396671" cy="2379285"/>
          </a:xfrm>
          <a:prstGeom prst="rect">
            <a:avLst/>
          </a:prstGeom>
        </p:spPr>
      </p:pic>
      <p:sp>
        <p:nvSpPr>
          <p:cNvPr id="18" name="Google Shape;207;p27">
            <a:extLst>
              <a:ext uri="{FF2B5EF4-FFF2-40B4-BE49-F238E27FC236}">
                <a16:creationId xmlns:a16="http://schemas.microsoft.com/office/drawing/2014/main" id="{0AC751BC-1EFB-4457-8207-A3F1F48F02B0}"/>
              </a:ext>
            </a:extLst>
          </p:cNvPr>
          <p:cNvSpPr/>
          <p:nvPr/>
        </p:nvSpPr>
        <p:spPr>
          <a:xfrm rot="3165548">
            <a:off x="6650477" y="724039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65;p25">
            <a:extLst>
              <a:ext uri="{FF2B5EF4-FFF2-40B4-BE49-F238E27FC236}">
                <a16:creationId xmlns:a16="http://schemas.microsoft.com/office/drawing/2014/main" id="{15E0C947-BC3E-48C6-8F9F-9D2F6854F14B}"/>
              </a:ext>
            </a:extLst>
          </p:cNvPr>
          <p:cNvSpPr/>
          <p:nvPr/>
        </p:nvSpPr>
        <p:spPr>
          <a:xfrm rot="1134209">
            <a:off x="7057868" y="1245078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65;p25">
            <a:extLst>
              <a:ext uri="{FF2B5EF4-FFF2-40B4-BE49-F238E27FC236}">
                <a16:creationId xmlns:a16="http://schemas.microsoft.com/office/drawing/2014/main" id="{4E54091E-7BD4-4D13-A998-052901BE7848}"/>
              </a:ext>
            </a:extLst>
          </p:cNvPr>
          <p:cNvSpPr/>
          <p:nvPr/>
        </p:nvSpPr>
        <p:spPr>
          <a:xfrm rot="1134209">
            <a:off x="6492213" y="312334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07;p27">
            <a:extLst>
              <a:ext uri="{FF2B5EF4-FFF2-40B4-BE49-F238E27FC236}">
                <a16:creationId xmlns:a16="http://schemas.microsoft.com/office/drawing/2014/main" id="{450F508A-CBBC-460C-A661-090D999C6CA4}"/>
              </a:ext>
            </a:extLst>
          </p:cNvPr>
          <p:cNvSpPr/>
          <p:nvPr/>
        </p:nvSpPr>
        <p:spPr>
          <a:xfrm rot="3165548">
            <a:off x="7918861" y="2301133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65;p25">
            <a:extLst>
              <a:ext uri="{FF2B5EF4-FFF2-40B4-BE49-F238E27FC236}">
                <a16:creationId xmlns:a16="http://schemas.microsoft.com/office/drawing/2014/main" id="{989A0323-720B-4193-A378-993A822F3260}"/>
              </a:ext>
            </a:extLst>
          </p:cNvPr>
          <p:cNvSpPr/>
          <p:nvPr/>
        </p:nvSpPr>
        <p:spPr>
          <a:xfrm rot="1134209">
            <a:off x="4601470" y="37658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07;p27">
            <a:extLst>
              <a:ext uri="{FF2B5EF4-FFF2-40B4-BE49-F238E27FC236}">
                <a16:creationId xmlns:a16="http://schemas.microsoft.com/office/drawing/2014/main" id="{F5836D2F-D3D9-40BF-8F1D-F022DD1C9E21}"/>
              </a:ext>
            </a:extLst>
          </p:cNvPr>
          <p:cNvSpPr/>
          <p:nvPr/>
        </p:nvSpPr>
        <p:spPr>
          <a:xfrm rot="3165548">
            <a:off x="8255990" y="6428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5778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13;p49">
            <a:extLst>
              <a:ext uri="{FF2B5EF4-FFF2-40B4-BE49-F238E27FC236}">
                <a16:creationId xmlns:a16="http://schemas.microsoft.com/office/drawing/2014/main" id="{6776FC9F-914A-4DE1-B8AC-BBC64CE60D73}"/>
              </a:ext>
            </a:extLst>
          </p:cNvPr>
          <p:cNvSpPr/>
          <p:nvPr/>
        </p:nvSpPr>
        <p:spPr>
          <a:xfrm>
            <a:off x="5750872" y="2854937"/>
            <a:ext cx="1934793" cy="1828800"/>
          </a:xfrm>
          <a:prstGeom prst="ellipse">
            <a:avLst/>
          </a:prstGeom>
          <a:solidFill>
            <a:srgbClr val="EA9999">
              <a:alpha val="2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1107;p49">
            <a:extLst>
              <a:ext uri="{FF2B5EF4-FFF2-40B4-BE49-F238E27FC236}">
                <a16:creationId xmlns:a16="http://schemas.microsoft.com/office/drawing/2014/main" id="{D3EF880C-4220-4A90-98A2-C0F215B7C134}"/>
              </a:ext>
            </a:extLst>
          </p:cNvPr>
          <p:cNvSpPr txBox="1">
            <a:spLocks/>
          </p:cNvSpPr>
          <p:nvPr/>
        </p:nvSpPr>
        <p:spPr>
          <a:xfrm>
            <a:off x="3368050" y="1726667"/>
            <a:ext cx="1804385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accent1"/>
              </a:buClr>
              <a:buSzPts val="2400"/>
            </a:pPr>
            <a:r>
              <a:rPr lang="en-US" sz="24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Abril Fatface"/>
              </a:rPr>
              <a:t>Thank You!</a:t>
            </a:r>
          </a:p>
        </p:txBody>
      </p:sp>
      <p:sp>
        <p:nvSpPr>
          <p:cNvPr id="6" name="Google Shape;1108;p49">
            <a:extLst>
              <a:ext uri="{FF2B5EF4-FFF2-40B4-BE49-F238E27FC236}">
                <a16:creationId xmlns:a16="http://schemas.microsoft.com/office/drawing/2014/main" id="{E37CDF39-B93F-4F5E-AA02-06CD0F344BDC}"/>
              </a:ext>
            </a:extLst>
          </p:cNvPr>
          <p:cNvSpPr txBox="1">
            <a:spLocks/>
          </p:cNvSpPr>
          <p:nvPr/>
        </p:nvSpPr>
        <p:spPr>
          <a:xfrm>
            <a:off x="2711893" y="2332967"/>
            <a:ext cx="3116700" cy="3785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1100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you Have Any Question?</a:t>
            </a:r>
          </a:p>
        </p:txBody>
      </p:sp>
      <p:pic>
        <p:nvPicPr>
          <p:cNvPr id="19" name="Picture 18" descr="A picture containing green, plant, dark&#10;&#10;Description automatically generated">
            <a:extLst>
              <a:ext uri="{FF2B5EF4-FFF2-40B4-BE49-F238E27FC236}">
                <a16:creationId xmlns:a16="http://schemas.microsoft.com/office/drawing/2014/main" id="{F1B1D74C-6987-44FD-8A3F-4E38DDDD6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980" y="2651602"/>
            <a:ext cx="2956578" cy="1987730"/>
          </a:xfrm>
          <a:prstGeom prst="rect">
            <a:avLst/>
          </a:prstGeom>
        </p:spPr>
      </p:pic>
      <p:cxnSp>
        <p:nvCxnSpPr>
          <p:cNvPr id="20" name="Google Shape;163;p25">
            <a:extLst>
              <a:ext uri="{FF2B5EF4-FFF2-40B4-BE49-F238E27FC236}">
                <a16:creationId xmlns:a16="http://schemas.microsoft.com/office/drawing/2014/main" id="{042E3E03-E76D-4680-B0B5-F344C71960B5}"/>
              </a:ext>
            </a:extLst>
          </p:cNvPr>
          <p:cNvCxnSpPr/>
          <p:nvPr/>
        </p:nvCxnSpPr>
        <p:spPr>
          <a:xfrm>
            <a:off x="-2123450" y="211274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59456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07;p27">
            <a:extLst>
              <a:ext uri="{FF2B5EF4-FFF2-40B4-BE49-F238E27FC236}">
                <a16:creationId xmlns:a16="http://schemas.microsoft.com/office/drawing/2014/main" id="{436FD9D8-A94D-45F5-8A6C-CFAAB151F011}"/>
              </a:ext>
            </a:extLst>
          </p:cNvPr>
          <p:cNvSpPr/>
          <p:nvPr/>
        </p:nvSpPr>
        <p:spPr>
          <a:xfrm>
            <a:off x="-136341" y="3675074"/>
            <a:ext cx="1828800" cy="18288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5;p25">
            <a:extLst>
              <a:ext uri="{FF2B5EF4-FFF2-40B4-BE49-F238E27FC236}">
                <a16:creationId xmlns:a16="http://schemas.microsoft.com/office/drawing/2014/main" id="{2F5361BB-9FA5-434F-A469-C3082908300B}"/>
              </a:ext>
            </a:extLst>
          </p:cNvPr>
          <p:cNvSpPr/>
          <p:nvPr/>
        </p:nvSpPr>
        <p:spPr>
          <a:xfrm>
            <a:off x="-748644" y="2757736"/>
            <a:ext cx="1828800" cy="1828800"/>
          </a:xfrm>
          <a:prstGeom prst="ellipse">
            <a:avLst/>
          </a:prstGeom>
          <a:solidFill>
            <a:srgbClr val="EA9999">
              <a:alpha val="2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6"/>
          <p:cNvSpPr txBox="1">
            <a:spLocks noGrp="1"/>
          </p:cNvSpPr>
          <p:nvPr>
            <p:ph type="ctrTitle"/>
          </p:nvPr>
        </p:nvSpPr>
        <p:spPr>
          <a:xfrm>
            <a:off x="1870200" y="2219689"/>
            <a:ext cx="5403600" cy="691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sz="3200"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2" name="Google Shape;192;p26"/>
          <p:cNvSpPr txBox="1">
            <a:spLocks noGrp="1"/>
          </p:cNvSpPr>
          <p:nvPr>
            <p:ph type="title" idx="2"/>
          </p:nvPr>
        </p:nvSpPr>
        <p:spPr>
          <a:xfrm>
            <a:off x="3897150" y="1613389"/>
            <a:ext cx="1349700" cy="6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close-up of some leaves&#10;&#10;Description automatically generated with medium confidence">
            <a:extLst>
              <a:ext uri="{FF2B5EF4-FFF2-40B4-BE49-F238E27FC236}">
                <a16:creationId xmlns:a16="http://schemas.microsoft.com/office/drawing/2014/main" id="{0B0B236F-2237-4D71-BAE8-E9E54CDDE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341" y="2482493"/>
            <a:ext cx="2396671" cy="2379285"/>
          </a:xfrm>
          <a:prstGeom prst="rect">
            <a:avLst/>
          </a:prstGeom>
        </p:spPr>
      </p:pic>
      <p:sp>
        <p:nvSpPr>
          <p:cNvPr id="18" name="Google Shape;207;p27">
            <a:extLst>
              <a:ext uri="{FF2B5EF4-FFF2-40B4-BE49-F238E27FC236}">
                <a16:creationId xmlns:a16="http://schemas.microsoft.com/office/drawing/2014/main" id="{0AC751BC-1EFB-4457-8207-A3F1F48F02B0}"/>
              </a:ext>
            </a:extLst>
          </p:cNvPr>
          <p:cNvSpPr/>
          <p:nvPr/>
        </p:nvSpPr>
        <p:spPr>
          <a:xfrm rot="3165548">
            <a:off x="6650477" y="724039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65;p25">
            <a:extLst>
              <a:ext uri="{FF2B5EF4-FFF2-40B4-BE49-F238E27FC236}">
                <a16:creationId xmlns:a16="http://schemas.microsoft.com/office/drawing/2014/main" id="{15E0C947-BC3E-48C6-8F9F-9D2F6854F14B}"/>
              </a:ext>
            </a:extLst>
          </p:cNvPr>
          <p:cNvSpPr/>
          <p:nvPr/>
        </p:nvSpPr>
        <p:spPr>
          <a:xfrm rot="1134209">
            <a:off x="7057868" y="1245078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65;p25">
            <a:extLst>
              <a:ext uri="{FF2B5EF4-FFF2-40B4-BE49-F238E27FC236}">
                <a16:creationId xmlns:a16="http://schemas.microsoft.com/office/drawing/2014/main" id="{4E54091E-7BD4-4D13-A998-052901BE7848}"/>
              </a:ext>
            </a:extLst>
          </p:cNvPr>
          <p:cNvSpPr/>
          <p:nvPr/>
        </p:nvSpPr>
        <p:spPr>
          <a:xfrm rot="1134209">
            <a:off x="6492213" y="312334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07;p27">
            <a:extLst>
              <a:ext uri="{FF2B5EF4-FFF2-40B4-BE49-F238E27FC236}">
                <a16:creationId xmlns:a16="http://schemas.microsoft.com/office/drawing/2014/main" id="{450F508A-CBBC-460C-A661-090D999C6CA4}"/>
              </a:ext>
            </a:extLst>
          </p:cNvPr>
          <p:cNvSpPr/>
          <p:nvPr/>
        </p:nvSpPr>
        <p:spPr>
          <a:xfrm rot="3165548">
            <a:off x="7918861" y="2301133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65;p25">
            <a:extLst>
              <a:ext uri="{FF2B5EF4-FFF2-40B4-BE49-F238E27FC236}">
                <a16:creationId xmlns:a16="http://schemas.microsoft.com/office/drawing/2014/main" id="{989A0323-720B-4193-A378-993A822F3260}"/>
              </a:ext>
            </a:extLst>
          </p:cNvPr>
          <p:cNvSpPr/>
          <p:nvPr/>
        </p:nvSpPr>
        <p:spPr>
          <a:xfrm rot="1134209">
            <a:off x="4601470" y="37658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07;p27">
            <a:extLst>
              <a:ext uri="{FF2B5EF4-FFF2-40B4-BE49-F238E27FC236}">
                <a16:creationId xmlns:a16="http://schemas.microsoft.com/office/drawing/2014/main" id="{F5836D2F-D3D9-40BF-8F1D-F022DD1C9E21}"/>
              </a:ext>
            </a:extLst>
          </p:cNvPr>
          <p:cNvSpPr/>
          <p:nvPr/>
        </p:nvSpPr>
        <p:spPr>
          <a:xfrm rot="3165548">
            <a:off x="8255990" y="6428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2723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163;p25">
            <a:extLst>
              <a:ext uri="{FF2B5EF4-FFF2-40B4-BE49-F238E27FC236}">
                <a16:creationId xmlns:a16="http://schemas.microsoft.com/office/drawing/2014/main" id="{3AE93B37-78BA-4AF7-85AA-263538AD51D7}"/>
              </a:ext>
            </a:extLst>
          </p:cNvPr>
          <p:cNvCxnSpPr/>
          <p:nvPr/>
        </p:nvCxnSpPr>
        <p:spPr>
          <a:xfrm>
            <a:off x="4062475" y="69542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63;p25">
            <a:extLst>
              <a:ext uri="{FF2B5EF4-FFF2-40B4-BE49-F238E27FC236}">
                <a16:creationId xmlns:a16="http://schemas.microsoft.com/office/drawing/2014/main" id="{690B7536-6A44-4551-AC4B-51109E81B55E}"/>
              </a:ext>
            </a:extLst>
          </p:cNvPr>
          <p:cNvCxnSpPr/>
          <p:nvPr/>
        </p:nvCxnSpPr>
        <p:spPr>
          <a:xfrm>
            <a:off x="4275796" y="80379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7"/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4" name="Google Shape;204;p27"/>
          <p:cNvSpPr txBox="1">
            <a:spLocks noGrp="1"/>
          </p:cNvSpPr>
          <p:nvPr>
            <p:ph type="subTitle" idx="1"/>
          </p:nvPr>
        </p:nvSpPr>
        <p:spPr>
          <a:xfrm>
            <a:off x="2442589" y="2465080"/>
            <a:ext cx="6141855" cy="2362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 fontAlgn="base"/>
            <a:r>
              <a:rPr lang="en-US" sz="1800" b="0" spc="2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project represents the price of avocado over the week, and the purpose is to </a:t>
            </a:r>
            <a:r>
              <a:rPr lang="en-US" sz="1800" b="1" spc="2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predict the future price of avocado </a:t>
            </a:r>
            <a:r>
              <a:rPr lang="en-US" sz="1800" b="0" spc="2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based on the product number and assign if the avocado is conventional or organic.</a:t>
            </a:r>
            <a:endParaRPr lang="en-US" sz="1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rtl="0" fontAlgn="base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 fontAlgn="base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180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eviews the avocado prices in detail, it presents to the people who love avocado and make it easier for them to enjoy with cheap avocados.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5" name="Google Shape;205;p27"/>
          <p:cNvSpPr txBox="1"/>
          <p:nvPr/>
        </p:nvSpPr>
        <p:spPr>
          <a:xfrm>
            <a:off x="2442589" y="1724529"/>
            <a:ext cx="1997915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6"/>
                </a:solidFill>
                <a:latin typeface="Quicksand"/>
                <a:ea typeface="Quicksand"/>
                <a:cs typeface="Quicksand"/>
                <a:sym typeface="Quicksand"/>
              </a:rPr>
              <a:t>Project </a:t>
            </a:r>
            <a:r>
              <a:rPr lang="en" sz="1800" dirty="0">
                <a:solidFill>
                  <a:schemeClr val="accent6"/>
                </a:solidFill>
                <a:latin typeface="Quicksand"/>
                <a:ea typeface="Quicksand"/>
                <a:cs typeface="Quicksand"/>
                <a:sym typeface="Quicksand"/>
              </a:rPr>
              <a:t>purpose</a:t>
            </a:r>
            <a:endParaRPr sz="1800" dirty="0">
              <a:solidFill>
                <a:schemeClr val="accent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07" name="Google Shape;207;p27"/>
          <p:cNvSpPr/>
          <p:nvPr/>
        </p:nvSpPr>
        <p:spPr>
          <a:xfrm>
            <a:off x="-613287" y="2221033"/>
            <a:ext cx="2606100" cy="26061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 descr="A picture containing dark, close, vegetable&#10;&#10;Description automatically generated">
            <a:extLst>
              <a:ext uri="{FF2B5EF4-FFF2-40B4-BE49-F238E27FC236}">
                <a16:creationId xmlns:a16="http://schemas.microsoft.com/office/drawing/2014/main" id="{EAD90B53-0909-4C98-80D9-D13DD1168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46670" y="1652155"/>
            <a:ext cx="3491345" cy="3491345"/>
          </a:xfrm>
          <a:prstGeom prst="rect">
            <a:avLst/>
          </a:prstGeom>
        </p:spPr>
      </p:pic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54C4E47A-F080-499E-865E-A60653275B56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07;p27">
            <a:extLst>
              <a:ext uri="{FF2B5EF4-FFF2-40B4-BE49-F238E27FC236}">
                <a16:creationId xmlns:a16="http://schemas.microsoft.com/office/drawing/2014/main" id="{436FD9D8-A94D-45F5-8A6C-CFAAB151F011}"/>
              </a:ext>
            </a:extLst>
          </p:cNvPr>
          <p:cNvSpPr/>
          <p:nvPr/>
        </p:nvSpPr>
        <p:spPr>
          <a:xfrm>
            <a:off x="-136341" y="3675074"/>
            <a:ext cx="1828800" cy="18288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5;p25">
            <a:extLst>
              <a:ext uri="{FF2B5EF4-FFF2-40B4-BE49-F238E27FC236}">
                <a16:creationId xmlns:a16="http://schemas.microsoft.com/office/drawing/2014/main" id="{2F5361BB-9FA5-434F-A469-C3082908300B}"/>
              </a:ext>
            </a:extLst>
          </p:cNvPr>
          <p:cNvSpPr/>
          <p:nvPr/>
        </p:nvSpPr>
        <p:spPr>
          <a:xfrm>
            <a:off x="-748644" y="2757736"/>
            <a:ext cx="1828800" cy="1828800"/>
          </a:xfrm>
          <a:prstGeom prst="ellipse">
            <a:avLst/>
          </a:prstGeom>
          <a:solidFill>
            <a:srgbClr val="EA9999">
              <a:alpha val="2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6"/>
          <p:cNvSpPr txBox="1">
            <a:spLocks noGrp="1"/>
          </p:cNvSpPr>
          <p:nvPr>
            <p:ph type="ctrTitle"/>
          </p:nvPr>
        </p:nvSpPr>
        <p:spPr>
          <a:xfrm>
            <a:off x="1870200" y="2219689"/>
            <a:ext cx="5403600" cy="691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sz="3200"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2" name="Google Shape;192;p26"/>
          <p:cNvSpPr txBox="1">
            <a:spLocks noGrp="1"/>
          </p:cNvSpPr>
          <p:nvPr>
            <p:ph type="title" idx="2"/>
          </p:nvPr>
        </p:nvSpPr>
        <p:spPr>
          <a:xfrm>
            <a:off x="3897150" y="1613389"/>
            <a:ext cx="1349700" cy="6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close-up of some leaves&#10;&#10;Description automatically generated with medium confidence">
            <a:extLst>
              <a:ext uri="{FF2B5EF4-FFF2-40B4-BE49-F238E27FC236}">
                <a16:creationId xmlns:a16="http://schemas.microsoft.com/office/drawing/2014/main" id="{0B0B236F-2237-4D71-BAE8-E9E54CDDE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341" y="2482493"/>
            <a:ext cx="2396671" cy="2379285"/>
          </a:xfrm>
          <a:prstGeom prst="rect">
            <a:avLst/>
          </a:prstGeom>
        </p:spPr>
      </p:pic>
      <p:sp>
        <p:nvSpPr>
          <p:cNvPr id="18" name="Google Shape;207;p27">
            <a:extLst>
              <a:ext uri="{FF2B5EF4-FFF2-40B4-BE49-F238E27FC236}">
                <a16:creationId xmlns:a16="http://schemas.microsoft.com/office/drawing/2014/main" id="{0AC751BC-1EFB-4457-8207-A3F1F48F02B0}"/>
              </a:ext>
            </a:extLst>
          </p:cNvPr>
          <p:cNvSpPr/>
          <p:nvPr/>
        </p:nvSpPr>
        <p:spPr>
          <a:xfrm rot="3165548">
            <a:off x="6650477" y="724039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65;p25">
            <a:extLst>
              <a:ext uri="{FF2B5EF4-FFF2-40B4-BE49-F238E27FC236}">
                <a16:creationId xmlns:a16="http://schemas.microsoft.com/office/drawing/2014/main" id="{15E0C947-BC3E-48C6-8F9F-9D2F6854F14B}"/>
              </a:ext>
            </a:extLst>
          </p:cNvPr>
          <p:cNvSpPr/>
          <p:nvPr/>
        </p:nvSpPr>
        <p:spPr>
          <a:xfrm rot="1134209">
            <a:off x="7057868" y="1245078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65;p25">
            <a:extLst>
              <a:ext uri="{FF2B5EF4-FFF2-40B4-BE49-F238E27FC236}">
                <a16:creationId xmlns:a16="http://schemas.microsoft.com/office/drawing/2014/main" id="{4E54091E-7BD4-4D13-A998-052901BE7848}"/>
              </a:ext>
            </a:extLst>
          </p:cNvPr>
          <p:cNvSpPr/>
          <p:nvPr/>
        </p:nvSpPr>
        <p:spPr>
          <a:xfrm rot="1134209">
            <a:off x="6492213" y="312334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07;p27">
            <a:extLst>
              <a:ext uri="{FF2B5EF4-FFF2-40B4-BE49-F238E27FC236}">
                <a16:creationId xmlns:a16="http://schemas.microsoft.com/office/drawing/2014/main" id="{450F508A-CBBC-460C-A661-090D999C6CA4}"/>
              </a:ext>
            </a:extLst>
          </p:cNvPr>
          <p:cNvSpPr/>
          <p:nvPr/>
        </p:nvSpPr>
        <p:spPr>
          <a:xfrm rot="3165548">
            <a:off x="7918861" y="2301133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65;p25">
            <a:extLst>
              <a:ext uri="{FF2B5EF4-FFF2-40B4-BE49-F238E27FC236}">
                <a16:creationId xmlns:a16="http://schemas.microsoft.com/office/drawing/2014/main" id="{989A0323-720B-4193-A378-993A822F3260}"/>
              </a:ext>
            </a:extLst>
          </p:cNvPr>
          <p:cNvSpPr/>
          <p:nvPr/>
        </p:nvSpPr>
        <p:spPr>
          <a:xfrm rot="1134209">
            <a:off x="4601470" y="376580"/>
            <a:ext cx="847430" cy="831855"/>
          </a:xfrm>
          <a:prstGeom prst="ellipse">
            <a:avLst/>
          </a:prstGeom>
          <a:solidFill>
            <a:schemeClr val="accent6">
              <a:lumMod val="20000"/>
              <a:lumOff val="80000"/>
              <a:alpha val="28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07;p27">
            <a:extLst>
              <a:ext uri="{FF2B5EF4-FFF2-40B4-BE49-F238E27FC236}">
                <a16:creationId xmlns:a16="http://schemas.microsoft.com/office/drawing/2014/main" id="{F5836D2F-D3D9-40BF-8F1D-F022DD1C9E21}"/>
              </a:ext>
            </a:extLst>
          </p:cNvPr>
          <p:cNvSpPr/>
          <p:nvPr/>
        </p:nvSpPr>
        <p:spPr>
          <a:xfrm rot="3165548">
            <a:off x="8255990" y="6428"/>
            <a:ext cx="1031668" cy="1014450"/>
          </a:xfrm>
          <a:prstGeom prst="ellipse">
            <a:avLst/>
          </a:prstGeom>
          <a:solidFill>
            <a:schemeClr val="accent3">
              <a:alpha val="343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3975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163;p25">
            <a:extLst>
              <a:ext uri="{FF2B5EF4-FFF2-40B4-BE49-F238E27FC236}">
                <a16:creationId xmlns:a16="http://schemas.microsoft.com/office/drawing/2014/main" id="{3AE93B37-78BA-4AF7-85AA-263538AD51D7}"/>
              </a:ext>
            </a:extLst>
          </p:cNvPr>
          <p:cNvCxnSpPr/>
          <p:nvPr/>
        </p:nvCxnSpPr>
        <p:spPr>
          <a:xfrm>
            <a:off x="4062475" y="69542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63;p25">
            <a:extLst>
              <a:ext uri="{FF2B5EF4-FFF2-40B4-BE49-F238E27FC236}">
                <a16:creationId xmlns:a16="http://schemas.microsoft.com/office/drawing/2014/main" id="{690B7536-6A44-4551-AC4B-51109E81B55E}"/>
              </a:ext>
            </a:extLst>
          </p:cNvPr>
          <p:cNvCxnSpPr/>
          <p:nvPr/>
        </p:nvCxnSpPr>
        <p:spPr>
          <a:xfrm>
            <a:off x="4275796" y="80379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7"/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Feature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Table 7">
            <a:extLst>
              <a:ext uri="{FF2B5EF4-FFF2-40B4-BE49-F238E27FC236}">
                <a16:creationId xmlns:a16="http://schemas.microsoft.com/office/drawing/2014/main" id="{E5CEF36F-B719-4291-9EE9-1969EE7C4F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579143"/>
              </p:ext>
            </p:extLst>
          </p:nvPr>
        </p:nvGraphicFramePr>
        <p:xfrm>
          <a:off x="1348740" y="1101650"/>
          <a:ext cx="6446520" cy="370840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73380">
                  <a:extLst>
                    <a:ext uri="{9D8B030D-6E8A-4147-A177-3AD203B41FA5}">
                      <a16:colId xmlns:a16="http://schemas.microsoft.com/office/drawing/2014/main" val="3382094785"/>
                    </a:ext>
                  </a:extLst>
                </a:gridCol>
                <a:gridCol w="1363980">
                  <a:extLst>
                    <a:ext uri="{9D8B030D-6E8A-4147-A177-3AD203B41FA5}">
                      <a16:colId xmlns:a16="http://schemas.microsoft.com/office/drawing/2014/main" val="870068164"/>
                    </a:ext>
                  </a:extLst>
                </a:gridCol>
                <a:gridCol w="3659505">
                  <a:extLst>
                    <a:ext uri="{9D8B030D-6E8A-4147-A177-3AD203B41FA5}">
                      <a16:colId xmlns:a16="http://schemas.microsoft.com/office/drawing/2014/main" val="3393826161"/>
                    </a:ext>
                  </a:extLst>
                </a:gridCol>
                <a:gridCol w="1049655">
                  <a:extLst>
                    <a:ext uri="{9D8B030D-6E8A-4147-A177-3AD203B41FA5}">
                      <a16:colId xmlns:a16="http://schemas.microsoft.com/office/drawing/2014/main" val="2789067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#</a:t>
                      </a:r>
                      <a:endParaRPr lang="en-US" sz="1200" b="1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Feature Name</a:t>
                      </a:r>
                      <a:endParaRPr lang="en-US" sz="1200" b="1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Description</a:t>
                      </a:r>
                      <a:endParaRPr lang="en-US" sz="1200" b="1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Data Type</a:t>
                      </a:r>
                      <a:endParaRPr lang="en-US" sz="1200" b="1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2394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Date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</a:t>
                      </a:r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 date of the observation.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Object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3281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u="none" strike="noStrike" cap="non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D24141"/>
                          </a:highlight>
                          <a:sym typeface="Arial"/>
                        </a:rPr>
                        <a:t>AveragePrice</a:t>
                      </a:r>
                      <a:endParaRPr lang="en-US" sz="1200" dirty="0">
                        <a:highlight>
                          <a:srgbClr val="D24141"/>
                        </a:highligh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The average price of a single avocado.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Float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5724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Type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type of avocado (</a:t>
                      </a:r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Conventional or Organic).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Object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4342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Year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The year of the observation.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Integer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23938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Region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The city or region of the observation.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Object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6165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Total Volume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Total number of avocados sold.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Float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87214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4046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Total number of avocados with PLU* 4046 sold.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Float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2656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4225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Total number of avocados with PLU 4225 sold.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Float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4922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9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4770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Total number of avocados with PLU 4770 sold.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Arial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Float</a:t>
                      </a:r>
                      <a:endParaRPr lang="en-US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5638422"/>
                  </a:ext>
                </a:extLst>
              </a:tr>
            </a:tbl>
          </a:graphicData>
        </a:graphic>
      </p:graphicFrame>
      <p:sp>
        <p:nvSpPr>
          <p:cNvPr id="12" name="Google Shape;192;p26">
            <a:extLst>
              <a:ext uri="{FF2B5EF4-FFF2-40B4-BE49-F238E27FC236}">
                <a16:creationId xmlns:a16="http://schemas.microsoft.com/office/drawing/2014/main" id="{44652AC7-CD4D-49DA-83E6-6F20CE6E77B2}"/>
              </a:ext>
            </a:extLst>
          </p:cNvPr>
          <p:cNvSpPr txBox="1">
            <a:spLocks/>
          </p:cNvSpPr>
          <p:nvPr/>
        </p:nvSpPr>
        <p:spPr>
          <a:xfrm>
            <a:off x="6712908" y="4863491"/>
            <a:ext cx="2448429" cy="280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bril Fatface"/>
              <a:buNone/>
              <a:defRPr sz="3600" b="0" i="0" u="none" strike="noStrike" cap="none">
                <a:solidFill>
                  <a:schemeClr val="accen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05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 PLU means: </a:t>
            </a:r>
            <a:r>
              <a:rPr lang="en-US" sz="1050" i="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Price look-up codes</a:t>
            </a:r>
            <a:endParaRPr lang="en" sz="1050" dirty="0">
              <a:solidFill>
                <a:schemeClr val="accent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B1BACBDF-8721-4225-907E-D6AE83FBDF76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473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163;p25">
            <a:extLst>
              <a:ext uri="{FF2B5EF4-FFF2-40B4-BE49-F238E27FC236}">
                <a16:creationId xmlns:a16="http://schemas.microsoft.com/office/drawing/2014/main" id="{3AE93B37-78BA-4AF7-85AA-263538AD51D7}"/>
              </a:ext>
            </a:extLst>
          </p:cNvPr>
          <p:cNvCxnSpPr/>
          <p:nvPr/>
        </p:nvCxnSpPr>
        <p:spPr>
          <a:xfrm>
            <a:off x="4062475" y="69542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63;p25">
            <a:extLst>
              <a:ext uri="{FF2B5EF4-FFF2-40B4-BE49-F238E27FC236}">
                <a16:creationId xmlns:a16="http://schemas.microsoft.com/office/drawing/2014/main" id="{690B7536-6A44-4551-AC4B-51109E81B55E}"/>
              </a:ext>
            </a:extLst>
          </p:cNvPr>
          <p:cNvCxnSpPr/>
          <p:nvPr/>
        </p:nvCxnSpPr>
        <p:spPr>
          <a:xfrm>
            <a:off x="4275796" y="80379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7"/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9D6D349-4F13-4273-A118-94F462128B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6059590"/>
              </p:ext>
            </p:extLst>
          </p:nvPr>
        </p:nvGraphicFramePr>
        <p:xfrm>
          <a:off x="800289" y="1588770"/>
          <a:ext cx="7591725" cy="191008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97180">
                  <a:extLst>
                    <a:ext uri="{9D8B030D-6E8A-4147-A177-3AD203B41FA5}">
                      <a16:colId xmlns:a16="http://schemas.microsoft.com/office/drawing/2014/main" val="371967421"/>
                    </a:ext>
                  </a:extLst>
                </a:gridCol>
                <a:gridCol w="932180">
                  <a:extLst>
                    <a:ext uri="{9D8B030D-6E8A-4147-A177-3AD203B41FA5}">
                      <a16:colId xmlns:a16="http://schemas.microsoft.com/office/drawing/2014/main" val="870068164"/>
                    </a:ext>
                  </a:extLst>
                </a:gridCol>
                <a:gridCol w="1111568">
                  <a:extLst>
                    <a:ext uri="{9D8B030D-6E8A-4147-A177-3AD203B41FA5}">
                      <a16:colId xmlns:a16="http://schemas.microsoft.com/office/drawing/2014/main" val="2393850803"/>
                    </a:ext>
                  </a:extLst>
                </a:gridCol>
                <a:gridCol w="1035368">
                  <a:extLst>
                    <a:ext uri="{9D8B030D-6E8A-4147-A177-3AD203B41FA5}">
                      <a16:colId xmlns:a16="http://schemas.microsoft.com/office/drawing/2014/main" val="2081818821"/>
                    </a:ext>
                  </a:extLst>
                </a:gridCol>
                <a:gridCol w="671830">
                  <a:extLst>
                    <a:ext uri="{9D8B030D-6E8A-4147-A177-3AD203B41FA5}">
                      <a16:colId xmlns:a16="http://schemas.microsoft.com/office/drawing/2014/main" val="3697361081"/>
                    </a:ext>
                  </a:extLst>
                </a:gridCol>
                <a:gridCol w="684530">
                  <a:extLst>
                    <a:ext uri="{9D8B030D-6E8A-4147-A177-3AD203B41FA5}">
                      <a16:colId xmlns:a16="http://schemas.microsoft.com/office/drawing/2014/main" val="695132986"/>
                    </a:ext>
                  </a:extLst>
                </a:gridCol>
                <a:gridCol w="604850">
                  <a:extLst>
                    <a:ext uri="{9D8B030D-6E8A-4147-A177-3AD203B41FA5}">
                      <a16:colId xmlns:a16="http://schemas.microsoft.com/office/drawing/2014/main" val="2870477508"/>
                    </a:ext>
                  </a:extLst>
                </a:gridCol>
                <a:gridCol w="1003618">
                  <a:extLst>
                    <a:ext uri="{9D8B030D-6E8A-4147-A177-3AD203B41FA5}">
                      <a16:colId xmlns:a16="http://schemas.microsoft.com/office/drawing/2014/main" val="3019707310"/>
                    </a:ext>
                  </a:extLst>
                </a:gridCol>
                <a:gridCol w="604171">
                  <a:extLst>
                    <a:ext uri="{9D8B030D-6E8A-4147-A177-3AD203B41FA5}">
                      <a16:colId xmlns:a16="http://schemas.microsoft.com/office/drawing/2014/main" val="3327456102"/>
                    </a:ext>
                  </a:extLst>
                </a:gridCol>
                <a:gridCol w="646430">
                  <a:extLst>
                    <a:ext uri="{9D8B030D-6E8A-4147-A177-3AD203B41FA5}">
                      <a16:colId xmlns:a16="http://schemas.microsoft.com/office/drawing/2014/main" val="33938261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1100" b="1" i="0" u="none" strike="noStrike" cap="none" dirty="0">
                        <a:solidFill>
                          <a:srgbClr val="50874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Date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 err="1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AveragePrice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Total Volume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4046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4225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4770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type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year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u="none" strike="noStrike" cap="none" dirty="0">
                          <a:solidFill>
                            <a:srgbClr val="14725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sym typeface="Arial"/>
                        </a:rPr>
                        <a:t>region</a:t>
                      </a:r>
                      <a:endParaRPr lang="en-US" sz="1100" b="1" i="0" u="none" strike="noStrike" cap="none" dirty="0">
                        <a:solidFill>
                          <a:srgbClr val="14725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2394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0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2015-12-27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1.33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64236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1036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54454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48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conventional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Albany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3281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2015-12-20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1.35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54876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674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44638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58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conventional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Albany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5724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Arial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2015-12-13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Arial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0.93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118220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794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109149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130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conventional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Albany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4342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3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2015-12-06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1.08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78992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1132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71976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72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conventional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2015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u="none" strike="noStrike" cap="none" dirty="0">
                          <a:solidFill>
                            <a:schemeClr val="tx1"/>
                          </a:solidFill>
                          <a:effectLst/>
                          <a:sym typeface="Arial"/>
                        </a:rPr>
                        <a:t>Albany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239380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B5BABCA-1B5F-47C7-A24B-EE54D8E80FB1}"/>
              </a:ext>
            </a:extLst>
          </p:cNvPr>
          <p:cNvSpPr txBox="1"/>
          <p:nvPr/>
        </p:nvSpPr>
        <p:spPr>
          <a:xfrm>
            <a:off x="800289" y="4140298"/>
            <a:ext cx="48045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data set contain 1</a:t>
            </a:r>
            <a:r>
              <a:rPr lang="en-US" sz="1400" b="1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8249 data point </a:t>
            </a:r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sz="1400" b="1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14 features.</a:t>
            </a:r>
            <a:endParaRPr 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2293C6FF-3141-4E33-BBE4-3D9B4526C409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7477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163;p25">
            <a:extLst>
              <a:ext uri="{FF2B5EF4-FFF2-40B4-BE49-F238E27FC236}">
                <a16:creationId xmlns:a16="http://schemas.microsoft.com/office/drawing/2014/main" id="{3AE93B37-78BA-4AF7-85AA-263538AD51D7}"/>
              </a:ext>
            </a:extLst>
          </p:cNvPr>
          <p:cNvCxnSpPr/>
          <p:nvPr/>
        </p:nvCxnSpPr>
        <p:spPr>
          <a:xfrm>
            <a:off x="4062475" y="69542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63;p25">
            <a:extLst>
              <a:ext uri="{FF2B5EF4-FFF2-40B4-BE49-F238E27FC236}">
                <a16:creationId xmlns:a16="http://schemas.microsoft.com/office/drawing/2014/main" id="{690B7536-6A44-4551-AC4B-51109E81B55E}"/>
              </a:ext>
            </a:extLst>
          </p:cNvPr>
          <p:cNvCxnSpPr/>
          <p:nvPr/>
        </p:nvCxnSpPr>
        <p:spPr>
          <a:xfrm>
            <a:off x="4275796" y="80379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7"/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4" name="Google Shape;204;p27"/>
          <p:cNvSpPr txBox="1">
            <a:spLocks noGrp="1"/>
          </p:cNvSpPr>
          <p:nvPr>
            <p:ph type="subTitle" idx="1"/>
          </p:nvPr>
        </p:nvSpPr>
        <p:spPr>
          <a:xfrm>
            <a:off x="2442589" y="2465080"/>
            <a:ext cx="6141855" cy="2362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 fontAlgn="base"/>
            <a:r>
              <a:rPr lang="en-US" sz="1800" spc="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data was downloaded from the </a:t>
            </a:r>
            <a:r>
              <a:rPr lang="en-US" sz="1800" b="1" spc="20" dirty="0">
                <a:solidFill>
                  <a:srgbClr val="50874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Hass Avocado Board</a:t>
            </a:r>
            <a:r>
              <a:rPr lang="en-US" sz="1800" spc="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 in May of 2018 &amp; compiled into a single CSV and published in </a:t>
            </a:r>
            <a:r>
              <a:rPr lang="en-US" sz="1800" b="1" spc="2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Kaggle.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205" name="Google Shape;205;p27"/>
          <p:cNvSpPr txBox="1"/>
          <p:nvPr/>
        </p:nvSpPr>
        <p:spPr>
          <a:xfrm>
            <a:off x="2442589" y="1724529"/>
            <a:ext cx="2129411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D24141"/>
                </a:solidFill>
                <a:latin typeface="Quicksand"/>
                <a:ea typeface="Quicksand"/>
                <a:cs typeface="Quicksand"/>
                <a:sym typeface="Quicksand"/>
              </a:rPr>
              <a:t>Avocado</a:t>
            </a:r>
            <a:r>
              <a:rPr lang="en" sz="1800" b="1" dirty="0">
                <a:solidFill>
                  <a:schemeClr val="accent6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800" dirty="0">
                <a:solidFill>
                  <a:schemeClr val="accent6"/>
                </a:solidFill>
                <a:latin typeface="Quicksand"/>
                <a:ea typeface="Quicksand"/>
                <a:cs typeface="Quicksand"/>
                <a:sym typeface="Quicksand"/>
              </a:rPr>
              <a:t>Dataset</a:t>
            </a:r>
            <a:endParaRPr sz="1800" dirty="0">
              <a:solidFill>
                <a:schemeClr val="accent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07" name="Google Shape;207;p27"/>
          <p:cNvSpPr/>
          <p:nvPr/>
        </p:nvSpPr>
        <p:spPr>
          <a:xfrm>
            <a:off x="-613287" y="2221033"/>
            <a:ext cx="2606100" cy="26061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 descr="A picture containing dark, close, vegetable&#10;&#10;Description automatically generated">
            <a:extLst>
              <a:ext uri="{FF2B5EF4-FFF2-40B4-BE49-F238E27FC236}">
                <a16:creationId xmlns:a16="http://schemas.microsoft.com/office/drawing/2014/main" id="{D3968235-70F9-4A0B-93F0-EE8742CBE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46670" y="1652155"/>
            <a:ext cx="3491345" cy="3491345"/>
          </a:xfrm>
          <a:prstGeom prst="rect">
            <a:avLst/>
          </a:prstGeom>
        </p:spPr>
      </p:pic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FA2819E8-496B-44EC-94C9-840BFDFC3E98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569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163;p25">
            <a:extLst>
              <a:ext uri="{FF2B5EF4-FFF2-40B4-BE49-F238E27FC236}">
                <a16:creationId xmlns:a16="http://schemas.microsoft.com/office/drawing/2014/main" id="{3AE93B37-78BA-4AF7-85AA-263538AD51D7}"/>
              </a:ext>
            </a:extLst>
          </p:cNvPr>
          <p:cNvCxnSpPr/>
          <p:nvPr/>
        </p:nvCxnSpPr>
        <p:spPr>
          <a:xfrm>
            <a:off x="4062475" y="695425"/>
            <a:ext cx="5491500" cy="0"/>
          </a:xfrm>
          <a:prstGeom prst="straightConnector1">
            <a:avLst/>
          </a:prstGeom>
          <a:noFill/>
          <a:ln w="76200" cap="flat" cmpd="sng">
            <a:solidFill>
              <a:srgbClr val="2492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163;p25">
            <a:extLst>
              <a:ext uri="{FF2B5EF4-FFF2-40B4-BE49-F238E27FC236}">
                <a16:creationId xmlns:a16="http://schemas.microsoft.com/office/drawing/2014/main" id="{690B7536-6A44-4551-AC4B-51109E81B55E}"/>
              </a:ext>
            </a:extLst>
          </p:cNvPr>
          <p:cNvCxnSpPr/>
          <p:nvPr/>
        </p:nvCxnSpPr>
        <p:spPr>
          <a:xfrm>
            <a:off x="4275796" y="803799"/>
            <a:ext cx="5491500" cy="0"/>
          </a:xfrm>
          <a:prstGeom prst="straightConnector1">
            <a:avLst/>
          </a:prstGeom>
          <a:noFill/>
          <a:ln w="76200" cap="flat" cmpd="sng">
            <a:solidFill>
              <a:schemeClr val="accent2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27"/>
          <p:cNvSpPr txBox="1">
            <a:spLocks noGrp="1"/>
          </p:cNvSpPr>
          <p:nvPr>
            <p:ph type="ctrTitle"/>
          </p:nvPr>
        </p:nvSpPr>
        <p:spPr>
          <a:xfrm>
            <a:off x="615225" y="333450"/>
            <a:ext cx="5403600" cy="6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47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  <a:endParaRPr b="1" dirty="0">
              <a:solidFill>
                <a:srgbClr val="147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4" name="Google Shape;204;p27"/>
          <p:cNvSpPr txBox="1">
            <a:spLocks noGrp="1"/>
          </p:cNvSpPr>
          <p:nvPr>
            <p:ph type="subTitle" idx="1"/>
          </p:nvPr>
        </p:nvSpPr>
        <p:spPr>
          <a:xfrm>
            <a:off x="2442589" y="2465080"/>
            <a:ext cx="6141855" cy="2362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1800" spc="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Checking for missing.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1800" spc="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Checking duplicates.</a:t>
            </a:r>
          </a:p>
        </p:txBody>
      </p:sp>
      <p:sp>
        <p:nvSpPr>
          <p:cNvPr id="205" name="Google Shape;205;p27"/>
          <p:cNvSpPr txBox="1"/>
          <p:nvPr/>
        </p:nvSpPr>
        <p:spPr>
          <a:xfrm>
            <a:off x="2442589" y="1724529"/>
            <a:ext cx="2129411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D24141"/>
                </a:solidFill>
                <a:latin typeface="Quicksand"/>
                <a:ea typeface="Quicksand"/>
                <a:cs typeface="Quicksand"/>
                <a:sym typeface="Quicksand"/>
              </a:rPr>
              <a:t>Avocado</a:t>
            </a:r>
            <a:r>
              <a:rPr lang="en" sz="1800" b="1" dirty="0">
                <a:solidFill>
                  <a:schemeClr val="accent6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800" dirty="0">
                <a:solidFill>
                  <a:schemeClr val="accent6"/>
                </a:solidFill>
                <a:latin typeface="Quicksand"/>
                <a:ea typeface="Quicksand"/>
                <a:cs typeface="Quicksand"/>
                <a:sym typeface="Quicksand"/>
              </a:rPr>
              <a:t>Dataset</a:t>
            </a:r>
            <a:endParaRPr sz="1800" dirty="0">
              <a:solidFill>
                <a:schemeClr val="accent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07" name="Google Shape;207;p27"/>
          <p:cNvSpPr/>
          <p:nvPr/>
        </p:nvSpPr>
        <p:spPr>
          <a:xfrm>
            <a:off x="-613287" y="2221033"/>
            <a:ext cx="2606100" cy="2606100"/>
          </a:xfrm>
          <a:prstGeom prst="ellipse">
            <a:avLst/>
          </a:prstGeom>
          <a:solidFill>
            <a:srgbClr val="A1C448">
              <a:alpha val="343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 descr="A picture containing dark, close, vegetable&#10;&#10;Description automatically generated">
            <a:extLst>
              <a:ext uri="{FF2B5EF4-FFF2-40B4-BE49-F238E27FC236}">
                <a16:creationId xmlns:a16="http://schemas.microsoft.com/office/drawing/2014/main" id="{D3968235-70F9-4A0B-93F0-EE8742CBE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46670" y="1652155"/>
            <a:ext cx="3491345" cy="3491345"/>
          </a:xfrm>
          <a:prstGeom prst="rect">
            <a:avLst/>
          </a:prstGeom>
        </p:spPr>
      </p:pic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FA2819E8-496B-44EC-94C9-840BFDFC3E98}"/>
              </a:ext>
            </a:extLst>
          </p:cNvPr>
          <p:cNvSpPr/>
          <p:nvPr/>
        </p:nvSpPr>
        <p:spPr>
          <a:xfrm>
            <a:off x="409904" y="518359"/>
            <a:ext cx="291293" cy="236482"/>
          </a:xfrm>
          <a:prstGeom prst="chevron">
            <a:avLst/>
          </a:prstGeom>
          <a:solidFill>
            <a:srgbClr val="D241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tar: 4 Points 2">
            <a:extLst>
              <a:ext uri="{FF2B5EF4-FFF2-40B4-BE49-F238E27FC236}">
                <a16:creationId xmlns:a16="http://schemas.microsoft.com/office/drawing/2014/main" id="{0D1E5DEF-16BB-4545-A1AA-4E5403F9837F}"/>
              </a:ext>
            </a:extLst>
          </p:cNvPr>
          <p:cNvSpPr/>
          <p:nvPr/>
        </p:nvSpPr>
        <p:spPr>
          <a:xfrm>
            <a:off x="6018825" y="2058797"/>
            <a:ext cx="2377979" cy="2280904"/>
          </a:xfrm>
          <a:prstGeom prst="star4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tar: 4 Points 12">
            <a:extLst>
              <a:ext uri="{FF2B5EF4-FFF2-40B4-BE49-F238E27FC236}">
                <a16:creationId xmlns:a16="http://schemas.microsoft.com/office/drawing/2014/main" id="{B7694BAD-B1E5-44E7-8C12-88F2FD48D02E}"/>
              </a:ext>
            </a:extLst>
          </p:cNvPr>
          <p:cNvSpPr/>
          <p:nvPr/>
        </p:nvSpPr>
        <p:spPr>
          <a:xfrm rot="2538050">
            <a:off x="6018825" y="2058797"/>
            <a:ext cx="2377979" cy="2280904"/>
          </a:xfrm>
          <a:prstGeom prst="star4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Google Shape;205;p27">
            <a:extLst>
              <a:ext uri="{FF2B5EF4-FFF2-40B4-BE49-F238E27FC236}">
                <a16:creationId xmlns:a16="http://schemas.microsoft.com/office/drawing/2014/main" id="{C12E16CE-8B80-4B64-8027-877E93DF7AE1}"/>
              </a:ext>
            </a:extLst>
          </p:cNvPr>
          <p:cNvSpPr txBox="1"/>
          <p:nvPr/>
        </p:nvSpPr>
        <p:spPr>
          <a:xfrm>
            <a:off x="6051624" y="2945427"/>
            <a:ext cx="2129411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249266"/>
                </a:solidFill>
                <a:latin typeface="Quicksand"/>
                <a:ea typeface="Quicksand"/>
                <a:cs typeface="Quicksand"/>
                <a:sym typeface="Quicksand"/>
              </a:rPr>
              <a:t>N</a:t>
            </a:r>
            <a:r>
              <a:rPr lang="en" sz="1800" b="1" dirty="0">
                <a:solidFill>
                  <a:srgbClr val="249266"/>
                </a:solidFill>
                <a:latin typeface="Quicksand"/>
                <a:ea typeface="Quicksand"/>
                <a:cs typeface="Quicksand"/>
                <a:sym typeface="Quicksand"/>
              </a:rPr>
              <a:t>o missing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249266"/>
                </a:solidFill>
                <a:latin typeface="Quicksand"/>
                <a:ea typeface="Quicksand"/>
                <a:cs typeface="Quicksand"/>
                <a:sym typeface="Quicksand"/>
              </a:rPr>
              <a:t>N</a:t>
            </a:r>
            <a:r>
              <a:rPr lang="en" sz="1800" b="1" dirty="0">
                <a:solidFill>
                  <a:srgbClr val="249266"/>
                </a:solidFill>
                <a:latin typeface="Quicksand"/>
                <a:ea typeface="Quicksand"/>
                <a:cs typeface="Quicksand"/>
                <a:sym typeface="Quicksand"/>
              </a:rPr>
              <a:t>o duplicates </a:t>
            </a:r>
            <a:endParaRPr sz="1800" dirty="0">
              <a:solidFill>
                <a:srgbClr val="24926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2991414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FOOD DAY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A1C448"/>
      </a:accent1>
      <a:accent2>
        <a:srgbClr val="657C2B"/>
      </a:accent2>
      <a:accent3>
        <a:srgbClr val="DFEBC0"/>
      </a:accent3>
      <a:accent4>
        <a:srgbClr val="F7D1D1"/>
      </a:accent4>
      <a:accent5>
        <a:srgbClr val="F9E2E2"/>
      </a:accent5>
      <a:accent6>
        <a:srgbClr val="D24141"/>
      </a:accent6>
      <a:hlink>
        <a:srgbClr val="A1C44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4368</TotalTime>
  <Words>554</Words>
  <Application>Microsoft Office PowerPoint</Application>
  <PresentationFormat>On-screen Show (16:9)</PresentationFormat>
  <Paragraphs>230</Paragraphs>
  <Slides>26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Abril Fatface</vt:lpstr>
      <vt:lpstr>Oxygen Light</vt:lpstr>
      <vt:lpstr>Arial</vt:lpstr>
      <vt:lpstr>Times New Roman</vt:lpstr>
      <vt:lpstr>Quicksand</vt:lpstr>
      <vt:lpstr>FOOD DAY</vt:lpstr>
      <vt:lpstr>Avocado  Price Prediction</vt:lpstr>
      <vt:lpstr>TABLE OF CONTENTS</vt:lpstr>
      <vt:lpstr>Design</vt:lpstr>
      <vt:lpstr>Design</vt:lpstr>
      <vt:lpstr>Data</vt:lpstr>
      <vt:lpstr>Data Feature</vt:lpstr>
      <vt:lpstr>Data</vt:lpstr>
      <vt:lpstr>Data</vt:lpstr>
      <vt:lpstr>Data Cleaning</vt:lpstr>
      <vt:lpstr>Tools</vt:lpstr>
      <vt:lpstr>Environment</vt:lpstr>
      <vt:lpstr>Modeling</vt:lpstr>
      <vt:lpstr>Algorithm</vt:lpstr>
      <vt:lpstr>Algorithm</vt:lpstr>
      <vt:lpstr>Exploratory Data Analysis </vt:lpstr>
      <vt:lpstr>PowerPoint Presentation</vt:lpstr>
      <vt:lpstr>PowerPoint Presentation</vt:lpstr>
      <vt:lpstr>PowerPoint Presentation</vt:lpstr>
      <vt:lpstr>PowerPoint Presentation</vt:lpstr>
      <vt:lpstr>MODEL</vt:lpstr>
      <vt:lpstr>Model</vt:lpstr>
      <vt:lpstr>Model Performance</vt:lpstr>
      <vt:lpstr>Conclosuion</vt:lpstr>
      <vt:lpstr>Conclosuion</vt:lpstr>
      <vt:lpstr>Q&amp;A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Avocado  Price Prediction</dc:title>
  <dc:creator>❤❤❤ .</dc:creator>
  <cp:lastModifiedBy>❤❤❤ .</cp:lastModifiedBy>
  <cp:revision>3</cp:revision>
  <dcterms:modified xsi:type="dcterms:W3CDTF">2021-12-16T08:41:41Z</dcterms:modified>
</cp:coreProperties>
</file>